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50"/>
  </p:notesMasterIdLst>
  <p:sldIdLst>
    <p:sldId id="312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93" r:id="rId15"/>
    <p:sldId id="294" r:id="rId16"/>
    <p:sldId id="295" r:id="rId17"/>
    <p:sldId id="296" r:id="rId18"/>
    <p:sldId id="272" r:id="rId19"/>
    <p:sldId id="260" r:id="rId20"/>
    <p:sldId id="297" r:id="rId21"/>
    <p:sldId id="298" r:id="rId22"/>
    <p:sldId id="273" r:id="rId23"/>
    <p:sldId id="274" r:id="rId24"/>
    <p:sldId id="275" r:id="rId25"/>
    <p:sldId id="276" r:id="rId26"/>
    <p:sldId id="277" r:id="rId27"/>
    <p:sldId id="299" r:id="rId28"/>
    <p:sldId id="300" r:id="rId29"/>
    <p:sldId id="278" r:id="rId30"/>
    <p:sldId id="279" r:id="rId31"/>
    <p:sldId id="316" r:id="rId32"/>
    <p:sldId id="280" r:id="rId33"/>
    <p:sldId id="307" r:id="rId34"/>
    <p:sldId id="308" r:id="rId35"/>
    <p:sldId id="309" r:id="rId36"/>
    <p:sldId id="310" r:id="rId37"/>
    <p:sldId id="282" r:id="rId38"/>
    <p:sldId id="286" r:id="rId39"/>
    <p:sldId id="287" r:id="rId40"/>
    <p:sldId id="283" r:id="rId41"/>
    <p:sldId id="311" r:id="rId42"/>
    <p:sldId id="288" r:id="rId43"/>
    <p:sldId id="289" r:id="rId44"/>
    <p:sldId id="290" r:id="rId45"/>
    <p:sldId id="313" r:id="rId46"/>
    <p:sldId id="285" r:id="rId47"/>
    <p:sldId id="292" r:id="rId48"/>
    <p:sldId id="314" r:id="rId4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ada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FF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4" autoAdjust="0"/>
    <p:restoredTop sz="95968" autoAdjust="0"/>
  </p:normalViewPr>
  <p:slideViewPr>
    <p:cSldViewPr>
      <p:cViewPr varScale="1">
        <p:scale>
          <a:sx n="101" d="100"/>
          <a:sy n="101" d="100"/>
        </p:scale>
        <p:origin x="-32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8AC1B-2797-4281-8859-3BF05F2A56E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649E9-1DE1-4CF5-ACD8-D3425A235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48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649E9-1DE1-4CF5-ACD8-D3425A235AAF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FB798F5-A5C1-474C-8E48-9C656E2C0A14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CA92CC-4C8D-49C5-AD28-373144187C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1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1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8143932" cy="1928826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Categorifying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Computations </a:t>
            </a:r>
            <a:r>
              <a:rPr lang="en-US" altLang="ja-JP" dirty="0"/>
              <a:t>into Components</a:t>
            </a:r>
            <a:br>
              <a:rPr lang="en-US" altLang="ja-JP" dirty="0"/>
            </a:br>
            <a:r>
              <a:rPr lang="en-US" altLang="ja-JP" dirty="0"/>
              <a:t>via Arrows as Profunctors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85786" y="3286124"/>
            <a:ext cx="8358214" cy="2571768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solidFill>
                  <a:schemeClr val="tx1"/>
                </a:solidFill>
              </a:rPr>
              <a:t>Kazuyuki </a:t>
            </a:r>
            <a:r>
              <a:rPr lang="en-US" altLang="ja-JP" sz="2400" dirty="0" smtClean="0">
                <a:solidFill>
                  <a:schemeClr val="tx1"/>
                </a:solidFill>
              </a:rPr>
              <a:t>Asada           Ichiro Hasuo</a:t>
            </a: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</a:rPr>
              <a:t>RIMS,</a:t>
            </a:r>
            <a:r>
              <a:rPr lang="ja-JP" altLang="en-US" sz="1800" dirty="0" smtClean="0">
                <a:solidFill>
                  <a:schemeClr val="tx1"/>
                </a:solidFill>
              </a:rPr>
              <a:t>    </a:t>
            </a:r>
            <a:r>
              <a:rPr lang="en-US" altLang="ja-JP" sz="1800" dirty="0" smtClean="0">
                <a:solidFill>
                  <a:schemeClr val="tx1"/>
                </a:solidFill>
              </a:rPr>
              <a:t>Kyoto University</a:t>
            </a:r>
          </a:p>
          <a:p>
            <a:r>
              <a:rPr lang="en-US" altLang="ja-JP" sz="1800" dirty="0" smtClean="0">
                <a:solidFill>
                  <a:schemeClr val="tx1"/>
                </a:solidFill>
              </a:rPr>
              <a:t>PRESTO </a:t>
            </a:r>
            <a:r>
              <a:rPr lang="en-US" altLang="ja-JP" sz="1800" dirty="0">
                <a:solidFill>
                  <a:schemeClr val="tx1"/>
                </a:solidFill>
              </a:rPr>
              <a:t>Research Promotion Program, Japan Science and Technology </a:t>
            </a:r>
            <a:r>
              <a:rPr lang="en-US" altLang="ja-JP" sz="1800" dirty="0" smtClean="0">
                <a:solidFill>
                  <a:schemeClr val="tx1"/>
                </a:solidFill>
              </a:rPr>
              <a:t>Agency</a:t>
            </a: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dirty="0" smtClean="0">
              <a:solidFill>
                <a:schemeClr val="tx1"/>
              </a:solidFill>
            </a:endParaRPr>
          </a:p>
          <a:p>
            <a:endParaRPr lang="en-US" altLang="ja-JP" sz="100" i="1" dirty="0" smtClean="0">
              <a:solidFill>
                <a:schemeClr val="tx1"/>
              </a:solidFill>
            </a:endParaRPr>
          </a:p>
          <a:p>
            <a:r>
              <a:rPr kumimoji="1" lang="en-US" altLang="ja-JP" sz="1600" i="1" dirty="0" smtClean="0">
                <a:solidFill>
                  <a:schemeClr val="tx1"/>
                </a:solidFill>
              </a:rPr>
              <a:t>CSCAT 2010</a:t>
            </a:r>
          </a:p>
          <a:p>
            <a:r>
              <a:rPr lang="en-US" altLang="ja-JP" sz="1600" i="1" dirty="0" smtClean="0">
                <a:solidFill>
                  <a:schemeClr val="tx1"/>
                </a:solidFill>
              </a:rPr>
              <a:t>March 18, 2010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テキスト ボックス 98"/>
          <p:cNvSpPr txBox="1"/>
          <p:nvPr/>
        </p:nvSpPr>
        <p:spPr>
          <a:xfrm>
            <a:off x="4286248" y="5741275"/>
            <a:ext cx="490840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4800" dirty="0" smtClean="0"/>
              <a:t>=</a:t>
            </a:r>
            <a:endParaRPr kumimoji="1" lang="ja-JP" altLang="en-US" sz="48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Arrow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n arrow A on C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[Hughes 00]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is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r>
              <a:rPr kumimoji="1" lang="en-US" altLang="ja-JP" dirty="0" smtClean="0"/>
              <a:t>a family of sets </a:t>
            </a:r>
            <a:r>
              <a:rPr lang="en-US" altLang="ja-JP" dirty="0" smtClean="0"/>
              <a:t>A(J, K) </a:t>
            </a:r>
            <a:r>
              <a:rPr lang="ja-JP" altLang="en-US" dirty="0" smtClean="0"/>
              <a:t>∍ </a:t>
            </a: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	three families of functions</a:t>
            </a:r>
          </a:p>
          <a:p>
            <a:r>
              <a:rPr lang="en-US" altLang="ja-JP" dirty="0" smtClean="0"/>
              <a:t>(Embedding a pure function f:J</a:t>
            </a:r>
            <a:r>
              <a:rPr lang="ja-JP" altLang="en-US" dirty="0" smtClean="0"/>
              <a:t> →</a:t>
            </a:r>
            <a:r>
              <a:rPr lang="en-US" altLang="ja-JP" dirty="0" smtClean="0"/>
              <a:t>K)</a:t>
            </a:r>
          </a:p>
          <a:p>
            <a:r>
              <a:rPr lang="en-US" altLang="ja-JP" dirty="0" smtClean="0"/>
              <a:t>(Sequential composition)          ,</a:t>
            </a:r>
          </a:p>
          <a:p>
            <a:r>
              <a:rPr lang="en-US" altLang="ja-JP" dirty="0" smtClean="0"/>
              <a:t>(Sideline)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	satisfying certain axioms, e.g.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</p:txBody>
      </p:sp>
      <p:grpSp>
        <p:nvGrpSpPr>
          <p:cNvPr id="5" name="グループ化 4"/>
          <p:cNvGrpSpPr/>
          <p:nvPr/>
        </p:nvGrpSpPr>
        <p:grpSpPr>
          <a:xfrm>
            <a:off x="4929190" y="2471640"/>
            <a:ext cx="1063362" cy="528732"/>
            <a:chOff x="1313200" y="2638800"/>
            <a:chExt cx="1063362" cy="528732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7" name="直線矢印コネクタ 6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9" name="直線矢印コネクタ 8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929454" y="3214686"/>
            <a:ext cx="1442502" cy="500066"/>
            <a:chOff x="5823258" y="4033116"/>
            <a:chExt cx="1228188" cy="528732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6153100" y="4192516"/>
              <a:ext cx="59064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</a:t>
              </a:r>
              <a:r>
                <a:rPr kumimoji="1" lang="en-US" altLang="ja-JP" dirty="0" smtClean="0"/>
                <a:t>rr</a:t>
              </a:r>
              <a:r>
                <a:rPr lang="ja-JP" altLang="en-US" dirty="0"/>
                <a:t> </a:t>
              </a:r>
              <a:r>
                <a:rPr kumimoji="1" lang="en-US" altLang="ja-JP" dirty="0" smtClean="0"/>
                <a:t>f</a:t>
              </a:r>
              <a:endParaRPr kumimoji="1" lang="ja-JP" altLang="en-US" dirty="0"/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>
              <a:off x="5914058" y="436913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5823258" y="4033116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grpSp>
          <p:nvGrpSpPr>
            <p:cNvPr id="15" name="グループ化 58"/>
            <p:cNvGrpSpPr/>
            <p:nvPr/>
          </p:nvGrpSpPr>
          <p:grpSpPr>
            <a:xfrm>
              <a:off x="6743744" y="4033116"/>
              <a:ext cx="307702" cy="369332"/>
              <a:chOff x="6193124" y="3686086"/>
              <a:chExt cx="307702" cy="369332"/>
            </a:xfrm>
          </p:grpSpPr>
          <p:cxnSp>
            <p:nvCxnSpPr>
              <p:cNvPr id="16" name="直線矢印コネクタ 15"/>
              <p:cNvCxnSpPr/>
              <p:nvPr/>
            </p:nvCxnSpPr>
            <p:spPr>
              <a:xfrm>
                <a:off x="6193124" y="4022106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テキスト ボックス 16"/>
              <p:cNvSpPr txBox="1"/>
              <p:nvPr/>
            </p:nvSpPr>
            <p:spPr>
              <a:xfrm>
                <a:off x="6195934" y="3686086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</p:grpSp>
      <p:grpSp>
        <p:nvGrpSpPr>
          <p:cNvPr id="18" name="グループ化 17"/>
          <p:cNvGrpSpPr/>
          <p:nvPr/>
        </p:nvGrpSpPr>
        <p:grpSpPr>
          <a:xfrm>
            <a:off x="5214942" y="4143379"/>
            <a:ext cx="3373748" cy="482973"/>
            <a:chOff x="5214942" y="4071942"/>
            <a:chExt cx="3373748" cy="541312"/>
          </a:xfrm>
        </p:grpSpPr>
        <p:grpSp>
          <p:nvGrpSpPr>
            <p:cNvPr id="19" name="グループ化 30"/>
            <p:cNvGrpSpPr/>
            <p:nvPr/>
          </p:nvGrpSpPr>
          <p:grpSpPr>
            <a:xfrm>
              <a:off x="5214943" y="4071942"/>
              <a:ext cx="755663" cy="528732"/>
              <a:chOff x="1313200" y="2638800"/>
              <a:chExt cx="1063362" cy="528732"/>
            </a:xfrm>
          </p:grpSpPr>
          <p:sp>
            <p:nvSpPr>
              <p:cNvPr id="40" name="テキスト ボックス 5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41" name="直線矢印コネクタ 40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43" name="直線矢印コネクタ 42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テキスト ボックス 43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20" name="グループ化 31"/>
            <p:cNvGrpSpPr/>
            <p:nvPr/>
          </p:nvGrpSpPr>
          <p:grpSpPr>
            <a:xfrm>
              <a:off x="6064370" y="4071942"/>
              <a:ext cx="739715" cy="529170"/>
              <a:chOff x="2508506" y="2638800"/>
              <a:chExt cx="1040920" cy="529170"/>
            </a:xfrm>
          </p:grpSpPr>
          <p:sp>
            <p:nvSpPr>
              <p:cNvPr id="35" name="テキスト ボックス 34"/>
              <p:cNvSpPr txBox="1"/>
              <p:nvPr/>
            </p:nvSpPr>
            <p:spPr>
              <a:xfrm>
                <a:off x="2838348" y="2798638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6" name="直線矢印コネクタ 35"/>
              <p:cNvCxnSpPr/>
              <p:nvPr/>
            </p:nvCxnSpPr>
            <p:spPr>
              <a:xfrm>
                <a:off x="259930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テキスト ボックス 36"/>
              <p:cNvSpPr txBox="1"/>
              <p:nvPr/>
            </p:nvSpPr>
            <p:spPr>
              <a:xfrm>
                <a:off x="2508506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8" name="直線矢印コネクタ 37"/>
              <p:cNvCxnSpPr/>
              <p:nvPr/>
            </p:nvCxnSpPr>
            <p:spPr>
              <a:xfrm>
                <a:off x="326416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テキスト ボックス 38"/>
              <p:cNvSpPr txBox="1"/>
              <p:nvPr/>
            </p:nvSpPr>
            <p:spPr>
              <a:xfrm>
                <a:off x="3266976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1" name="グループ化 33"/>
            <p:cNvGrpSpPr/>
            <p:nvPr/>
          </p:nvGrpSpPr>
          <p:grpSpPr>
            <a:xfrm>
              <a:off x="7304154" y="4071942"/>
              <a:ext cx="1284544" cy="541312"/>
              <a:chOff x="5193294" y="2638800"/>
              <a:chExt cx="1807598" cy="541312"/>
            </a:xfrm>
          </p:grpSpPr>
          <p:sp>
            <p:nvSpPr>
              <p:cNvPr id="27" name="テキスト ボックス 26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28" name="直線矢印コネクタ 27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1" name="直線矢印コネクタ 30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テキスト ボックス 31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3" name="直線矢印コネクタ 32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2" name="グループ化 32"/>
            <p:cNvGrpSpPr/>
            <p:nvPr/>
          </p:nvGrpSpPr>
          <p:grpSpPr>
            <a:xfrm>
              <a:off x="6946958" y="4076324"/>
              <a:ext cx="232865" cy="428628"/>
              <a:chOff x="4000496" y="2655324"/>
              <a:chExt cx="714380" cy="428628"/>
            </a:xfrm>
          </p:grpSpPr>
          <p:grpSp>
            <p:nvGrpSpPr>
              <p:cNvPr id="23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25" name="直線矢印コネクタ 24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テキスト ボックス 23"/>
              <p:cNvSpPr txBox="1"/>
              <p:nvPr/>
            </p:nvSpPr>
            <p:spPr>
              <a:xfrm>
                <a:off x="4000496" y="26553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45" name="グループ化 59"/>
          <p:cNvGrpSpPr/>
          <p:nvPr/>
        </p:nvGrpSpPr>
        <p:grpSpPr>
          <a:xfrm>
            <a:off x="2579944" y="4643446"/>
            <a:ext cx="1063362" cy="528732"/>
            <a:chOff x="1313200" y="2638800"/>
            <a:chExt cx="1063362" cy="528732"/>
          </a:xfrm>
        </p:grpSpPr>
        <p:sp>
          <p:nvSpPr>
            <p:cNvPr id="46" name="テキスト ボックス 60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47" name="直線矢印コネクタ 61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テキスト ボックス 49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51" name="グループ化 65"/>
          <p:cNvGrpSpPr/>
          <p:nvPr/>
        </p:nvGrpSpPr>
        <p:grpSpPr>
          <a:xfrm>
            <a:off x="3714744" y="4643446"/>
            <a:ext cx="491858" cy="428628"/>
            <a:chOff x="4000496" y="2655324"/>
            <a:chExt cx="714380" cy="428628"/>
          </a:xfrm>
        </p:grpSpPr>
        <p:grpSp>
          <p:nvGrpSpPr>
            <p:cNvPr id="52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54" name="直線矢印コネクタ 53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テキスト ボックス 52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4278040" y="4572008"/>
            <a:ext cx="1063362" cy="714380"/>
            <a:chOff x="7937794" y="4786322"/>
            <a:chExt cx="1063362" cy="714380"/>
          </a:xfrm>
        </p:grpSpPr>
        <p:grpSp>
          <p:nvGrpSpPr>
            <p:cNvPr id="57" name="グループ化 75"/>
            <p:cNvGrpSpPr/>
            <p:nvPr/>
          </p:nvGrpSpPr>
          <p:grpSpPr>
            <a:xfrm>
              <a:off x="7937794" y="4786322"/>
              <a:ext cx="1063362" cy="528732"/>
              <a:chOff x="1313200" y="2638800"/>
              <a:chExt cx="1063362" cy="528732"/>
            </a:xfrm>
          </p:grpSpPr>
          <p:sp>
            <p:nvSpPr>
              <p:cNvPr id="62" name="テキスト ボックス 61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63" name="直線矢印コネクタ 62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テキスト ボックス 63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65" name="直線矢印コネクタ 64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テキスト ボックス 65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58" name="グループ化 88"/>
            <p:cNvGrpSpPr/>
            <p:nvPr/>
          </p:nvGrpSpPr>
          <p:grpSpPr>
            <a:xfrm>
              <a:off x="7937794" y="5131370"/>
              <a:ext cx="1040920" cy="369332"/>
              <a:chOff x="5429256" y="5214950"/>
              <a:chExt cx="1040920" cy="369332"/>
            </a:xfrm>
          </p:grpSpPr>
          <p:sp>
            <p:nvSpPr>
              <p:cNvPr id="59" name="テキスト ボックス 54"/>
              <p:cNvSpPr txBox="1"/>
              <p:nvPr/>
            </p:nvSpPr>
            <p:spPr>
              <a:xfrm>
                <a:off x="618772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60" name="テキスト ボックス 55"/>
              <p:cNvSpPr txBox="1"/>
              <p:nvPr/>
            </p:nvSpPr>
            <p:spPr>
              <a:xfrm>
                <a:off x="542925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61" name="直線矢印コネクタ 60"/>
              <p:cNvCxnSpPr/>
              <p:nvPr/>
            </p:nvCxnSpPr>
            <p:spPr>
              <a:xfrm rot="5400000" flipH="1" flipV="1">
                <a:off x="5986916" y="5101407"/>
                <a:ext cx="0" cy="90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テキスト ボックス 66"/>
          <p:cNvSpPr txBox="1"/>
          <p:nvPr/>
        </p:nvSpPr>
        <p:spPr>
          <a:xfrm>
            <a:off x="6788695" y="4071942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300" dirty="0" smtClean="0"/>
              <a:t>&gt;&gt;</a:t>
            </a:r>
            <a:r>
              <a:rPr lang="en-US" altLang="ja-JP" sz="2400" dirty="0" smtClean="0"/>
              <a:t>&gt;</a:t>
            </a:r>
            <a:endParaRPr kumimoji="1" lang="ja-JP" altLang="en-US" sz="2400" dirty="0" smtClean="0"/>
          </a:p>
        </p:txBody>
      </p:sp>
      <p:grpSp>
        <p:nvGrpSpPr>
          <p:cNvPr id="68" name="グループ化 67"/>
          <p:cNvGrpSpPr/>
          <p:nvPr/>
        </p:nvGrpSpPr>
        <p:grpSpPr>
          <a:xfrm>
            <a:off x="1571604" y="5766541"/>
            <a:ext cx="2593416" cy="662855"/>
            <a:chOff x="1049890" y="5766541"/>
            <a:chExt cx="2593416" cy="662855"/>
          </a:xfrm>
        </p:grpSpPr>
        <p:grpSp>
          <p:nvGrpSpPr>
            <p:cNvPr id="69" name="グループ化 33"/>
            <p:cNvGrpSpPr/>
            <p:nvPr/>
          </p:nvGrpSpPr>
          <p:grpSpPr>
            <a:xfrm>
              <a:off x="1049890" y="5766541"/>
              <a:ext cx="1807598" cy="662855"/>
              <a:chOff x="5193294" y="2638800"/>
              <a:chExt cx="1807598" cy="662855"/>
            </a:xfrm>
          </p:grpSpPr>
          <p:sp>
            <p:nvSpPr>
              <p:cNvPr id="74" name="テキスト ボックス 7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76" name="直線矢印コネクタ 75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テキスト ボックス 76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78" name="テキスト ボックス 77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79" name="直線矢印コネクタ 78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テキスト ボックス 79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81" name="直線矢印コネクタ 80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テキスト ボックス 81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70" name="グループ化 93"/>
            <p:cNvGrpSpPr/>
            <p:nvPr/>
          </p:nvGrpSpPr>
          <p:grpSpPr>
            <a:xfrm>
              <a:off x="2832842" y="5786454"/>
              <a:ext cx="810464" cy="528732"/>
              <a:chOff x="1643042" y="2638800"/>
              <a:chExt cx="810464" cy="528732"/>
            </a:xfrm>
          </p:grpSpPr>
          <p:sp>
            <p:nvSpPr>
              <p:cNvPr id="71" name="テキスト ボックス 70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72" name="直線矢印コネクタ 71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テキスト ボックス 72"/>
              <p:cNvSpPr txBox="1"/>
              <p:nvPr/>
            </p:nvSpPr>
            <p:spPr>
              <a:xfrm>
                <a:off x="2071670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</p:grpSp>
      <p:grpSp>
        <p:nvGrpSpPr>
          <p:cNvPr id="83" name="グループ化 82"/>
          <p:cNvGrpSpPr/>
          <p:nvPr/>
        </p:nvGrpSpPr>
        <p:grpSpPr>
          <a:xfrm>
            <a:off x="4972680" y="5766541"/>
            <a:ext cx="2599716" cy="662855"/>
            <a:chOff x="4857752" y="5766541"/>
            <a:chExt cx="2599716" cy="662855"/>
          </a:xfrm>
        </p:grpSpPr>
        <p:grpSp>
          <p:nvGrpSpPr>
            <p:cNvPr id="84" name="グループ化 33"/>
            <p:cNvGrpSpPr/>
            <p:nvPr/>
          </p:nvGrpSpPr>
          <p:grpSpPr>
            <a:xfrm>
              <a:off x="5550484" y="5766541"/>
              <a:ext cx="1906984" cy="662855"/>
              <a:chOff x="5193294" y="2638800"/>
              <a:chExt cx="1906984" cy="662855"/>
            </a:xfrm>
          </p:grpSpPr>
          <p:sp>
            <p:nvSpPr>
              <p:cNvPr id="89" name="テキスト ボックス 8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90" name="テキスト ボックス 89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b</a:t>
                </a:r>
                <a:endParaRPr kumimoji="1" lang="ja-JP" altLang="en-US" dirty="0"/>
              </a:p>
            </p:txBody>
          </p:sp>
          <p:cxnSp>
            <p:nvCxnSpPr>
              <p:cNvPr id="91" name="直線矢印コネクタ 90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テキスト ボックス 91"/>
              <p:cNvSpPr txBox="1"/>
              <p:nvPr/>
            </p:nvSpPr>
            <p:spPr>
              <a:xfrm>
                <a:off x="519329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K</a:t>
                </a:r>
                <a:endParaRPr kumimoji="1" lang="ja-JP" altLang="en-US" dirty="0"/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5951764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94" name="直線矢印コネクタ 93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テキスト ボックス 94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</a:p>
            </p:txBody>
          </p:sp>
          <p:cxnSp>
            <p:nvCxnSpPr>
              <p:cNvPr id="96" name="直線矢印コネクタ 95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/>
              <p:cNvSpPr txBox="1"/>
              <p:nvPr/>
            </p:nvSpPr>
            <p:spPr>
              <a:xfrm>
                <a:off x="6718442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  <p:grpSp>
          <p:nvGrpSpPr>
            <p:cNvPr id="85" name="グループ化 99"/>
            <p:cNvGrpSpPr/>
            <p:nvPr/>
          </p:nvGrpSpPr>
          <p:grpSpPr>
            <a:xfrm>
              <a:off x="4857752" y="5767200"/>
              <a:ext cx="758470" cy="528732"/>
              <a:chOff x="1313200" y="2638800"/>
              <a:chExt cx="758470" cy="528732"/>
            </a:xfrm>
          </p:grpSpPr>
          <p:sp>
            <p:nvSpPr>
              <p:cNvPr id="86" name="テキスト ボックス 85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87" name="直線矢印コネクタ 86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テキスト ボックス 87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</p:grpSp>
      </p:grpSp>
      <p:sp>
        <p:nvSpPr>
          <p:cNvPr id="98" name="テキスト ボックス 97"/>
          <p:cNvSpPr txBox="1"/>
          <p:nvPr/>
        </p:nvSpPr>
        <p:spPr>
          <a:xfrm>
            <a:off x="3643306" y="4643446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Barbosa’s</a:t>
            </a:r>
            <a:r>
              <a:rPr kumimoji="1" lang="en-US" altLang="ja-JP" dirty="0" smtClean="0"/>
              <a:t> coalgebraic modeling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14546" y="5352931"/>
            <a:ext cx="3742307" cy="933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         T: a monad on Set</a:t>
            </a:r>
          </a:p>
          <a:p>
            <a:pPr>
              <a:lnSpc>
                <a:spcPts val="400"/>
              </a:lnSpc>
            </a:pPr>
            <a:endParaRPr lang="en-US" altLang="ja-JP" sz="2400" dirty="0" smtClean="0"/>
          </a:p>
          <a:p>
            <a:pPr>
              <a:lnSpc>
                <a:spcPts val="400"/>
              </a:lnSpc>
            </a:pPr>
            <a:endParaRPr lang="en-US" altLang="ja-JP" sz="2400" dirty="0" smtClean="0"/>
          </a:p>
          <a:p>
            <a:r>
              <a:rPr kumimoji="1" lang="en-US" altLang="ja-JP" sz="2400" dirty="0" smtClean="0"/>
              <a:t>(e.g. T = </a:t>
            </a:r>
            <a:r>
              <a:rPr lang="en-US" altLang="ja-JP" sz="2400" dirty="0" smtClean="0"/>
              <a:t>P</a:t>
            </a:r>
            <a:r>
              <a:rPr lang="en-US" altLang="ja-JP" sz="2400" baseline="-25000" dirty="0" smtClean="0"/>
              <a:t>fin</a:t>
            </a:r>
            <a:r>
              <a:rPr lang="en-US" altLang="ja-JP" sz="2400" dirty="0" smtClean="0"/>
              <a:t>  finite </a:t>
            </a:r>
            <a:r>
              <a:rPr lang="en-US" altLang="ja-JP" sz="2400" dirty="0" err="1" smtClean="0"/>
              <a:t>powerset</a:t>
            </a:r>
            <a:r>
              <a:rPr lang="en-US" altLang="ja-JP" sz="2400" dirty="0" smtClean="0"/>
              <a:t>)</a:t>
            </a:r>
            <a:endParaRPr kumimoji="1" lang="en-US" altLang="ja-JP" sz="2400" dirty="0" smtClean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714348" y="3286124"/>
            <a:ext cx="4982498" cy="1405513"/>
            <a:chOff x="714348" y="3005736"/>
            <a:chExt cx="4982498" cy="1405513"/>
          </a:xfrm>
        </p:grpSpPr>
        <p:grpSp>
          <p:nvGrpSpPr>
            <p:cNvPr id="7" name="グループ化 30"/>
            <p:cNvGrpSpPr/>
            <p:nvPr/>
          </p:nvGrpSpPr>
          <p:grpSpPr>
            <a:xfrm>
              <a:off x="714348" y="3362926"/>
              <a:ext cx="1063362" cy="528732"/>
              <a:chOff x="1313200" y="2638800"/>
              <a:chExt cx="1063362" cy="528732"/>
            </a:xfrm>
          </p:grpSpPr>
          <p:sp>
            <p:nvSpPr>
              <p:cNvPr id="12" name="テキスト ボックス 11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13" name="直線矢印コネクタ 12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テキスト ボックス 13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15" name="直線矢印コネクタ 14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sp>
          <p:nvSpPr>
            <p:cNvPr id="8" name="テキスト ボックス 7"/>
            <p:cNvSpPr txBox="1"/>
            <p:nvPr/>
          </p:nvSpPr>
          <p:spPr>
            <a:xfrm>
              <a:off x="2357422" y="3434364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=</a:t>
              </a:r>
              <a:endParaRPr kumimoji="1" lang="ja-JP" altLang="en-US" sz="3200" dirty="0" smtClean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175508" y="3005736"/>
              <a:ext cx="1428596" cy="14055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800" dirty="0" smtClean="0">
                  <a:solidFill>
                    <a:srgbClr val="0000FF"/>
                  </a:solidFill>
                </a:rPr>
                <a:t>T</a:t>
              </a:r>
              <a:r>
                <a:rPr kumimoji="1" lang="en-US" altLang="ja-JP" sz="2800" dirty="0" smtClean="0">
                  <a:solidFill>
                    <a:srgbClr val="0000FF"/>
                  </a:solidFill>
                </a:rPr>
                <a:t>(X×K)</a:t>
              </a:r>
              <a:r>
                <a:rPr lang="en-US" altLang="ja-JP" sz="4400" baseline="30000" dirty="0" smtClean="0">
                  <a:solidFill>
                    <a:srgbClr val="0000FF"/>
                  </a:solidFill>
                </a:rPr>
                <a:t>J</a:t>
              </a:r>
              <a:endParaRPr kumimoji="1" lang="en-US" altLang="ja-JP" sz="2800" baseline="30000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altLang="ja-JP" sz="2800" dirty="0" smtClean="0">
                  <a:solidFill>
                    <a:srgbClr val="0000FF"/>
                  </a:solidFill>
                </a:rPr>
                <a:t>c</a:t>
              </a:r>
              <a:r>
                <a:rPr lang="ja-JP" altLang="en-US" sz="2800" dirty="0" smtClean="0">
                  <a:solidFill>
                    <a:srgbClr val="0000FF"/>
                  </a:solidFill>
                </a:rPr>
                <a:t>↑  </a:t>
              </a:r>
              <a:endParaRPr lang="en-US" altLang="ja-JP" sz="2800" dirty="0">
                <a:solidFill>
                  <a:srgbClr val="0000FF"/>
                </a:solidFill>
              </a:endParaRPr>
            </a:p>
            <a:p>
              <a:pPr algn="ctr"/>
              <a:r>
                <a:rPr kumimoji="1" lang="en-US" altLang="ja-JP" sz="2800" dirty="0" smtClean="0">
                  <a:solidFill>
                    <a:srgbClr val="0000FF"/>
                  </a:solidFill>
                </a:rPr>
                <a:t>X</a:t>
              </a:r>
              <a:endParaRPr kumimoji="1" lang="ja-JP" altLang="en-US" sz="32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746008" y="3862992"/>
              <a:ext cx="9508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in  Set</a:t>
              </a:r>
              <a:endParaRPr kumimoji="1" lang="ja-JP" altLang="en-US" sz="2400" dirty="0" smtClean="0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6383266" y="3429000"/>
            <a:ext cx="2117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 J: set of input</a:t>
            </a:r>
          </a:p>
          <a:p>
            <a:r>
              <a:rPr lang="en-US" altLang="ja-JP" sz="2400" dirty="0" smtClean="0"/>
              <a:t>K: set of output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X: set of state</a:t>
            </a:r>
            <a:endParaRPr kumimoji="1" lang="ja-JP" altLang="en-US" sz="24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43174" y="1857364"/>
            <a:ext cx="2619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Coalg</a:t>
            </a:r>
            <a:r>
              <a:rPr lang="en-US" altLang="ja-JP" sz="4000" dirty="0" smtClean="0"/>
              <a:t>(</a:t>
            </a:r>
            <a:r>
              <a:rPr lang="en-US" altLang="ja-JP" sz="2400" dirty="0" smtClean="0"/>
              <a:t> </a:t>
            </a:r>
            <a:r>
              <a:rPr lang="en-US" altLang="ja-JP" sz="2800" dirty="0" smtClean="0"/>
              <a:t>T(-×K)</a:t>
            </a:r>
            <a:r>
              <a:rPr lang="en-US" altLang="ja-JP" sz="4400" baseline="30000" dirty="0" smtClean="0"/>
              <a:t>J </a:t>
            </a:r>
            <a:r>
              <a:rPr lang="en-US" altLang="ja-JP" sz="4000" dirty="0" smtClean="0"/>
              <a:t>)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3658110" y="259952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Composition of Components</a:t>
            </a:r>
            <a:endParaRPr kumimoji="1" lang="ja-JP" altLang="en-US" dirty="0"/>
          </a:p>
        </p:txBody>
      </p:sp>
      <p:grpSp>
        <p:nvGrpSpPr>
          <p:cNvPr id="6" name="グループ化 30"/>
          <p:cNvGrpSpPr/>
          <p:nvPr/>
        </p:nvGrpSpPr>
        <p:grpSpPr>
          <a:xfrm>
            <a:off x="1313200" y="2005604"/>
            <a:ext cx="1063362" cy="528732"/>
            <a:chOff x="1313200" y="2638800"/>
            <a:chExt cx="1063362" cy="52873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c</a:t>
              </a:r>
              <a:endParaRPr kumimoji="1" lang="ja-JP" altLang="en-US" dirty="0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12" name="グループ化 31"/>
          <p:cNvGrpSpPr/>
          <p:nvPr/>
        </p:nvGrpSpPr>
        <p:grpSpPr>
          <a:xfrm>
            <a:off x="2745262" y="2005604"/>
            <a:ext cx="1040920" cy="529170"/>
            <a:chOff x="2508506" y="2638800"/>
            <a:chExt cx="1040920" cy="529170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2838348" y="2798638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/>
                <a:t>d</a:t>
              </a:r>
              <a:endParaRPr lang="en-US" altLang="ja-JP" dirty="0" smtClean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2599306" y="2975258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2508506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  <p:cxnSp>
          <p:nvCxnSpPr>
            <p:cNvPr id="16" name="直線矢印コネクタ 15"/>
            <p:cNvCxnSpPr/>
            <p:nvPr/>
          </p:nvCxnSpPr>
          <p:spPr>
            <a:xfrm>
              <a:off x="3264166" y="2975258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3266976" y="26388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</a:p>
          </p:txBody>
        </p:sp>
      </p:grpSp>
      <p:grpSp>
        <p:nvGrpSpPr>
          <p:cNvPr id="18" name="グループ化 33"/>
          <p:cNvGrpSpPr/>
          <p:nvPr/>
        </p:nvGrpSpPr>
        <p:grpSpPr>
          <a:xfrm>
            <a:off x="5336170" y="2005604"/>
            <a:ext cx="1807598" cy="662855"/>
            <a:chOff x="5193294" y="2638800"/>
            <a:chExt cx="1807598" cy="662855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5500694" y="2655324"/>
              <a:ext cx="1242000" cy="64633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endParaRPr kumimoji="1" lang="en-US" altLang="ja-JP" dirty="0" smtClean="0"/>
            </a:p>
            <a:p>
              <a:endParaRPr kumimoji="1" lang="ja-JP" altLang="en-US" dirty="0" smtClean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523136" y="2810342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c</a:t>
              </a:r>
              <a:endParaRPr kumimoji="1" lang="ja-JP" altLang="en-US" dirty="0"/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>
              <a:off x="5284094" y="2986962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5193294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951764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5948954" y="2986962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6289814" y="281078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/>
                <a:t>d</a:t>
              </a:r>
              <a:endParaRPr lang="en-US" altLang="ja-JP" dirty="0" smtClean="0"/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>
              <a:off x="6715632" y="298740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6718442" y="26388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</a:p>
          </p:txBody>
        </p:sp>
      </p:grpSp>
      <p:grpSp>
        <p:nvGrpSpPr>
          <p:cNvPr id="28" name="グループ化 9"/>
          <p:cNvGrpSpPr/>
          <p:nvPr/>
        </p:nvGrpSpPr>
        <p:grpSpPr>
          <a:xfrm>
            <a:off x="4357686" y="2295738"/>
            <a:ext cx="714380" cy="142876"/>
            <a:chOff x="3714744" y="2071678"/>
            <a:chExt cx="1857388" cy="142876"/>
          </a:xfrm>
        </p:grpSpPr>
        <p:cxnSp>
          <p:nvCxnSpPr>
            <p:cNvPr id="29" name="直線矢印コネクタ 28"/>
            <p:cNvCxnSpPr/>
            <p:nvPr/>
          </p:nvCxnSpPr>
          <p:spPr>
            <a:xfrm>
              <a:off x="3714744" y="2143116"/>
              <a:ext cx="1857388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rot="5400000">
              <a:off x="3643306" y="2143116"/>
              <a:ext cx="142876" cy="0"/>
            </a:xfrm>
            <a:prstGeom prst="line">
              <a:avLst/>
            </a:prstGeom>
            <a:ln w="190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/>
          <p:cNvSpPr txBox="1"/>
          <p:nvPr/>
        </p:nvSpPr>
        <p:spPr>
          <a:xfrm>
            <a:off x="4357686" y="20099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pc="-300" dirty="0" smtClean="0"/>
              <a:t>&gt;&gt;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 rot="16200000">
            <a:off x="5985371" y="28068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＝</a:t>
            </a:r>
            <a:endParaRPr kumimoji="1" lang="en-US" altLang="ja-JP" sz="2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428860" y="229135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,</a:t>
            </a:r>
            <a:endParaRPr kumimoji="1" lang="ja-JP" altLang="en-US" sz="2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 rot="16200000">
            <a:off x="2356150" y="2068148"/>
            <a:ext cx="4924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＝</a:t>
            </a:r>
            <a:endParaRPr kumimoji="1" lang="en-US" altLang="ja-JP" sz="2400" dirty="0" smtClean="0"/>
          </a:p>
          <a:p>
            <a:endParaRPr lang="en-US" altLang="ja-JP" sz="600" dirty="0" smtClean="0"/>
          </a:p>
          <a:p>
            <a:endParaRPr lang="en-US" altLang="ja-JP" sz="600" dirty="0" smtClean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/>
          </a:p>
          <a:p>
            <a:endParaRPr kumimoji="1" lang="en-US" altLang="ja-JP" sz="600" dirty="0" smtClean="0"/>
          </a:p>
          <a:p>
            <a:r>
              <a:rPr kumimoji="1" lang="ja-JP" altLang="en-US" sz="2400" dirty="0" smtClean="0"/>
              <a:t>＝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70918" y="3362926"/>
            <a:ext cx="995785" cy="9746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T(X×K)</a:t>
            </a:r>
            <a:r>
              <a:rPr lang="en-US" altLang="ja-JP" sz="3200" baseline="30000" dirty="0" smtClean="0"/>
              <a:t>J</a:t>
            </a:r>
            <a:endParaRPr kumimoji="1" lang="en-US" altLang="ja-JP" sz="2000" baseline="30000" dirty="0" smtClean="0"/>
          </a:p>
          <a:p>
            <a:pPr algn="ctr"/>
            <a:r>
              <a:rPr lang="en-US" altLang="ja-JP" dirty="0" smtClean="0"/>
              <a:t>a</a:t>
            </a:r>
            <a:r>
              <a:rPr lang="ja-JP" altLang="en-US" dirty="0" smtClean="0"/>
              <a:t>↑  </a:t>
            </a:r>
            <a:endParaRPr lang="en-US" altLang="ja-JP" dirty="0"/>
          </a:p>
          <a:p>
            <a:pPr algn="ctr"/>
            <a:r>
              <a:rPr kumimoji="1" lang="en-US" altLang="ja-JP" dirty="0" smtClean="0"/>
              <a:t>X</a:t>
            </a:r>
            <a:endParaRPr kumimoji="1" lang="ja-JP" altLang="en-US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09737" y="3362926"/>
            <a:ext cx="1021433" cy="9746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T(Y×L)</a:t>
            </a:r>
            <a:r>
              <a:rPr lang="en-US" altLang="ja-JP" sz="3200" baseline="30000" dirty="0" smtClean="0"/>
              <a:t>K</a:t>
            </a:r>
            <a:endParaRPr kumimoji="1" lang="en-US" altLang="ja-JP" sz="3200" baseline="30000" dirty="0" smtClean="0"/>
          </a:p>
          <a:p>
            <a:pPr algn="ctr"/>
            <a:r>
              <a:rPr lang="en-US" altLang="ja-JP" dirty="0" smtClean="0"/>
              <a:t>b</a:t>
            </a:r>
            <a:r>
              <a:rPr lang="ja-JP" altLang="en-US" dirty="0" smtClean="0"/>
              <a:t>↑  </a:t>
            </a:r>
            <a:endParaRPr lang="en-US" altLang="ja-JP" dirty="0"/>
          </a:p>
          <a:p>
            <a:pPr algn="ctr"/>
            <a:r>
              <a:rPr kumimoji="1" lang="en-US" altLang="ja-JP" dirty="0" smtClean="0"/>
              <a:t>Y</a:t>
            </a:r>
            <a:endParaRPr kumimoji="1" lang="ja-JP" altLang="en-US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497270" y="3362926"/>
            <a:ext cx="1457450" cy="9746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T((</a:t>
            </a:r>
            <a:r>
              <a:rPr kumimoji="1" lang="en-US" altLang="ja-JP" dirty="0" smtClean="0">
                <a:solidFill>
                  <a:srgbClr val="0000FF"/>
                </a:solidFill>
              </a:rPr>
              <a:t>X</a:t>
            </a:r>
            <a:r>
              <a:rPr lang="en-US" altLang="ja-JP" dirty="0">
                <a:solidFill>
                  <a:srgbClr val="0000FF"/>
                </a:solidFill>
              </a:rPr>
              <a:t>×</a:t>
            </a:r>
            <a:r>
              <a:rPr kumimoji="1" lang="en-US" altLang="ja-JP" dirty="0" smtClean="0">
                <a:solidFill>
                  <a:srgbClr val="0000FF"/>
                </a:solidFill>
              </a:rPr>
              <a:t>Y</a:t>
            </a:r>
            <a:r>
              <a:rPr kumimoji="1" lang="en-US" altLang="ja-JP" dirty="0" smtClean="0"/>
              <a:t>)×L</a:t>
            </a:r>
            <a:r>
              <a:rPr lang="en-US" altLang="ja-JP" dirty="0" smtClean="0"/>
              <a:t>)</a:t>
            </a:r>
            <a:r>
              <a:rPr lang="en-US" altLang="ja-JP" sz="3200" baseline="30000" dirty="0" smtClean="0"/>
              <a:t>J</a:t>
            </a:r>
            <a:endParaRPr kumimoji="1" lang="en-US" altLang="ja-JP" baseline="30000" dirty="0" smtClean="0"/>
          </a:p>
          <a:p>
            <a:pPr algn="ctr"/>
            <a:r>
              <a:rPr lang="ja-JP" altLang="en-US" dirty="0" smtClean="0"/>
              <a:t>↑</a:t>
            </a:r>
            <a:endParaRPr lang="en-US" altLang="ja-JP" dirty="0"/>
          </a:p>
          <a:p>
            <a:pPr algn="ctr"/>
            <a:r>
              <a:rPr lang="en-US" altLang="ja-JP" dirty="0">
                <a:solidFill>
                  <a:srgbClr val="0000FF"/>
                </a:solidFill>
              </a:rPr>
              <a:t>X</a:t>
            </a:r>
            <a:r>
              <a:rPr lang="en-US" altLang="ja-JP" dirty="0" smtClean="0">
                <a:solidFill>
                  <a:srgbClr val="0000FF"/>
                </a:solidFill>
              </a:rPr>
              <a:t>×</a:t>
            </a:r>
            <a:r>
              <a:rPr kumimoji="1" lang="en-US" altLang="ja-JP" dirty="0" smtClean="0">
                <a:solidFill>
                  <a:srgbClr val="0000FF"/>
                </a:solidFill>
              </a:rPr>
              <a:t>Y</a:t>
            </a:r>
            <a:endParaRPr kumimoji="1" lang="ja-JP" altLang="en-US" dirty="0" smtClean="0">
              <a:solidFill>
                <a:srgbClr val="0000FF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57884" y="1643050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</a:t>
            </a:r>
            <a:r>
              <a:rPr kumimoji="1" lang="en-US" altLang="ja-JP" sz="2400" spc="-400" dirty="0" smtClean="0"/>
              <a:t>&gt;&gt;</a:t>
            </a:r>
            <a:r>
              <a:rPr kumimoji="1" lang="en-US" altLang="ja-JP" sz="2400" dirty="0" smtClean="0"/>
              <a:t>&gt;b</a:t>
            </a:r>
            <a:endParaRPr kumimoji="1" lang="ja-JP" altLang="en-US" sz="2400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28728" y="5643578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state spaces:  </a:t>
            </a:r>
          </a:p>
          <a:p>
            <a:pPr algn="ctr"/>
            <a:r>
              <a:rPr lang="en-US" altLang="ja-JP" sz="2800" dirty="0" smtClean="0"/>
              <a:t>(X×Y) ×Z</a:t>
            </a:r>
            <a:r>
              <a:rPr lang="ja-JP" altLang="en-US" sz="2800" dirty="0" smtClean="0"/>
              <a:t>　≅　</a:t>
            </a:r>
            <a:r>
              <a:rPr lang="en-US" altLang="ja-JP" sz="2800" dirty="0" smtClean="0"/>
              <a:t>X× (Y×Z)</a:t>
            </a:r>
            <a:endParaRPr kumimoji="1" lang="ja-JP" altLang="en-US" sz="2000" dirty="0" smtClean="0"/>
          </a:p>
        </p:txBody>
      </p:sp>
      <p:grpSp>
        <p:nvGrpSpPr>
          <p:cNvPr id="74" name="グループ化 73"/>
          <p:cNvGrpSpPr/>
          <p:nvPr/>
        </p:nvGrpSpPr>
        <p:grpSpPr>
          <a:xfrm>
            <a:off x="1458000" y="4786322"/>
            <a:ext cx="6000792" cy="734293"/>
            <a:chOff x="1440000" y="4786322"/>
            <a:chExt cx="6000792" cy="734293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4158364" y="4812729"/>
              <a:ext cx="5677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000" dirty="0" smtClean="0">
                  <a:solidFill>
                    <a:srgbClr val="0000FF"/>
                  </a:solidFill>
                </a:rPr>
                <a:t>≅</a:t>
              </a:r>
              <a:endParaRPr kumimoji="1" lang="ja-JP" altLang="en-US" sz="3200" dirty="0" smtClean="0">
                <a:solidFill>
                  <a:srgbClr val="0000FF"/>
                </a:solidFill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1440000" y="4786322"/>
              <a:ext cx="2593416" cy="662855"/>
              <a:chOff x="1049890" y="5766541"/>
              <a:chExt cx="2593416" cy="662855"/>
            </a:xfrm>
          </p:grpSpPr>
          <p:grpSp>
            <p:nvGrpSpPr>
              <p:cNvPr id="43" name="グループ化 33"/>
              <p:cNvGrpSpPr/>
              <p:nvPr/>
            </p:nvGrpSpPr>
            <p:grpSpPr>
              <a:xfrm>
                <a:off x="1049890" y="5766541"/>
                <a:ext cx="1807598" cy="662855"/>
                <a:chOff x="5193294" y="2638800"/>
                <a:chExt cx="1807598" cy="662855"/>
              </a:xfrm>
            </p:grpSpPr>
            <p:sp>
              <p:nvSpPr>
                <p:cNvPr id="48" name="テキスト ボックス 74"/>
                <p:cNvSpPr txBox="1"/>
                <p:nvPr/>
              </p:nvSpPr>
              <p:spPr>
                <a:xfrm>
                  <a:off x="5500694" y="2655324"/>
                  <a:ext cx="1242000" cy="646331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</a:ln>
              </p:spPr>
              <p:txBody>
                <a:bodyPr wrap="square" rtlCol="0">
                  <a:spAutoFit/>
                </a:bodyPr>
                <a:lstStyle/>
                <a:p>
                  <a:endParaRPr kumimoji="1" lang="en-US" altLang="ja-JP" dirty="0" smtClean="0"/>
                </a:p>
                <a:p>
                  <a:endParaRPr kumimoji="1" lang="ja-JP" altLang="en-US" dirty="0" smtClean="0"/>
                </a:p>
              </p:txBody>
            </p:sp>
            <p:sp>
              <p:nvSpPr>
                <p:cNvPr id="49" name="テキスト ボックス 48"/>
                <p:cNvSpPr txBox="1"/>
                <p:nvPr/>
              </p:nvSpPr>
              <p:spPr>
                <a:xfrm>
                  <a:off x="5523136" y="2810342"/>
                  <a:ext cx="428628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dirty="0" smtClean="0"/>
                    <a:t>c</a:t>
                  </a:r>
                  <a:endParaRPr kumimoji="1" lang="ja-JP" altLang="en-US" dirty="0"/>
                </a:p>
              </p:txBody>
            </p:sp>
            <p:cxnSp>
              <p:nvCxnSpPr>
                <p:cNvPr id="50" name="直線矢印コネクタ 49"/>
                <p:cNvCxnSpPr/>
                <p:nvPr/>
              </p:nvCxnSpPr>
              <p:spPr>
                <a:xfrm>
                  <a:off x="5284094" y="2986962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テキスト ボックス 50"/>
                <p:cNvSpPr txBox="1"/>
                <p:nvPr/>
              </p:nvSpPr>
              <p:spPr>
                <a:xfrm>
                  <a:off x="5193294" y="2638800"/>
                  <a:ext cx="2584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J</a:t>
                  </a:r>
                  <a:endParaRPr kumimoji="1" lang="ja-JP" altLang="en-US" dirty="0"/>
                </a:p>
              </p:txBody>
            </p:sp>
            <p:sp>
              <p:nvSpPr>
                <p:cNvPr id="52" name="テキスト ボックス 51"/>
                <p:cNvSpPr txBox="1"/>
                <p:nvPr/>
              </p:nvSpPr>
              <p:spPr>
                <a:xfrm>
                  <a:off x="5951764" y="2638800"/>
                  <a:ext cx="3048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K</a:t>
                  </a:r>
                </a:p>
              </p:txBody>
            </p:sp>
            <p:cxnSp>
              <p:nvCxnSpPr>
                <p:cNvPr id="53" name="直線矢印コネクタ 52"/>
                <p:cNvCxnSpPr/>
                <p:nvPr/>
              </p:nvCxnSpPr>
              <p:spPr>
                <a:xfrm>
                  <a:off x="5948954" y="2986962"/>
                  <a:ext cx="360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テキスト ボックス 53"/>
                <p:cNvSpPr txBox="1"/>
                <p:nvPr/>
              </p:nvSpPr>
              <p:spPr>
                <a:xfrm>
                  <a:off x="6289814" y="2810780"/>
                  <a:ext cx="428628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dirty="0"/>
                    <a:t>d</a:t>
                  </a:r>
                  <a:endParaRPr lang="en-US" altLang="ja-JP" dirty="0" smtClean="0"/>
                </a:p>
              </p:txBody>
            </p:sp>
            <p:cxnSp>
              <p:nvCxnSpPr>
                <p:cNvPr id="55" name="直線矢印コネクタ 54"/>
                <p:cNvCxnSpPr/>
                <p:nvPr/>
              </p:nvCxnSpPr>
              <p:spPr>
                <a:xfrm>
                  <a:off x="6715632" y="2987400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テキスト ボックス 55"/>
                <p:cNvSpPr txBox="1"/>
                <p:nvPr/>
              </p:nvSpPr>
              <p:spPr>
                <a:xfrm>
                  <a:off x="6718442" y="2638800"/>
                  <a:ext cx="2824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L</a:t>
                  </a:r>
                </a:p>
              </p:txBody>
            </p:sp>
          </p:grpSp>
          <p:grpSp>
            <p:nvGrpSpPr>
              <p:cNvPr id="44" name="グループ化 93"/>
              <p:cNvGrpSpPr/>
              <p:nvPr/>
            </p:nvGrpSpPr>
            <p:grpSpPr>
              <a:xfrm>
                <a:off x="2832842" y="5786454"/>
                <a:ext cx="810464" cy="528732"/>
                <a:chOff x="1643042" y="2638800"/>
                <a:chExt cx="810464" cy="528732"/>
              </a:xfrm>
            </p:grpSpPr>
            <p:sp>
              <p:nvSpPr>
                <p:cNvPr id="45" name="テキスト ボックス 44"/>
                <p:cNvSpPr txBox="1"/>
                <p:nvPr/>
              </p:nvSpPr>
              <p:spPr>
                <a:xfrm>
                  <a:off x="1643042" y="2798200"/>
                  <a:ext cx="428628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dirty="0" smtClean="0"/>
                    <a:t>e</a:t>
                  </a:r>
                  <a:endParaRPr kumimoji="1" lang="ja-JP" altLang="en-US" dirty="0"/>
                </a:p>
              </p:txBody>
            </p:sp>
            <p:cxnSp>
              <p:nvCxnSpPr>
                <p:cNvPr id="46" name="直線矢印コネクタ 45"/>
                <p:cNvCxnSpPr/>
                <p:nvPr/>
              </p:nvCxnSpPr>
              <p:spPr>
                <a:xfrm>
                  <a:off x="2068860" y="2974820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テキスト ボックス 46"/>
                <p:cNvSpPr txBox="1"/>
                <p:nvPr/>
              </p:nvSpPr>
              <p:spPr>
                <a:xfrm>
                  <a:off x="2071670" y="2638800"/>
                  <a:ext cx="3818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dirty="0" smtClean="0"/>
                    <a:t>M</a:t>
                  </a:r>
                  <a:endParaRPr kumimoji="1" lang="en-US" altLang="ja-JP" dirty="0" smtClean="0"/>
                </a:p>
              </p:txBody>
            </p:sp>
          </p:grpSp>
        </p:grpSp>
        <p:grpSp>
          <p:nvGrpSpPr>
            <p:cNvPr id="57" name="グループ化 56"/>
            <p:cNvGrpSpPr/>
            <p:nvPr/>
          </p:nvGrpSpPr>
          <p:grpSpPr>
            <a:xfrm>
              <a:off x="4841076" y="4786322"/>
              <a:ext cx="2599716" cy="662855"/>
              <a:chOff x="4857752" y="5766541"/>
              <a:chExt cx="2599716" cy="662855"/>
            </a:xfrm>
          </p:grpSpPr>
          <p:grpSp>
            <p:nvGrpSpPr>
              <p:cNvPr id="58" name="グループ化 33"/>
              <p:cNvGrpSpPr/>
              <p:nvPr/>
            </p:nvGrpSpPr>
            <p:grpSpPr>
              <a:xfrm>
                <a:off x="5550484" y="5766541"/>
                <a:ext cx="1906984" cy="662855"/>
                <a:chOff x="5193294" y="2638800"/>
                <a:chExt cx="1906984" cy="662855"/>
              </a:xfrm>
            </p:grpSpPr>
            <p:sp>
              <p:nvSpPr>
                <p:cNvPr id="63" name="テキスト ボックス 84"/>
                <p:cNvSpPr txBox="1"/>
                <p:nvPr/>
              </p:nvSpPr>
              <p:spPr>
                <a:xfrm>
                  <a:off x="5500694" y="2655324"/>
                  <a:ext cx="1242000" cy="646331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</a:ln>
              </p:spPr>
              <p:txBody>
                <a:bodyPr wrap="square" rtlCol="0">
                  <a:spAutoFit/>
                </a:bodyPr>
                <a:lstStyle/>
                <a:p>
                  <a:endParaRPr kumimoji="1" lang="en-US" altLang="ja-JP" dirty="0" smtClean="0"/>
                </a:p>
                <a:p>
                  <a:endParaRPr kumimoji="1" lang="ja-JP" altLang="en-US" dirty="0" smtClean="0"/>
                </a:p>
              </p:txBody>
            </p:sp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5523136" y="2810342"/>
                  <a:ext cx="428628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dirty="0" smtClean="0"/>
                    <a:t>d</a:t>
                  </a:r>
                  <a:endParaRPr kumimoji="1" lang="ja-JP" altLang="en-US" dirty="0"/>
                </a:p>
              </p:txBody>
            </p:sp>
            <p:cxnSp>
              <p:nvCxnSpPr>
                <p:cNvPr id="65" name="直線矢印コネクタ 64"/>
                <p:cNvCxnSpPr/>
                <p:nvPr/>
              </p:nvCxnSpPr>
              <p:spPr>
                <a:xfrm>
                  <a:off x="5284094" y="2986962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テキスト ボックス 65"/>
                <p:cNvSpPr txBox="1"/>
                <p:nvPr/>
              </p:nvSpPr>
              <p:spPr>
                <a:xfrm>
                  <a:off x="5193294" y="2638800"/>
                  <a:ext cx="3048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dirty="0" smtClean="0"/>
                    <a:t>K</a:t>
                  </a:r>
                  <a:endParaRPr kumimoji="1" lang="ja-JP" altLang="en-US" dirty="0"/>
                </a:p>
              </p:txBody>
            </p:sp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5951764" y="2638800"/>
                  <a:ext cx="2824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L</a:t>
                  </a:r>
                </a:p>
              </p:txBody>
            </p:sp>
            <p:cxnSp>
              <p:nvCxnSpPr>
                <p:cNvPr id="68" name="直線矢印コネクタ 67"/>
                <p:cNvCxnSpPr/>
                <p:nvPr/>
              </p:nvCxnSpPr>
              <p:spPr>
                <a:xfrm>
                  <a:off x="5948954" y="2986962"/>
                  <a:ext cx="360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6289814" y="2810780"/>
                  <a:ext cx="428628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dirty="0" smtClean="0"/>
                    <a:t>e</a:t>
                  </a:r>
                </a:p>
              </p:txBody>
            </p:sp>
            <p:cxnSp>
              <p:nvCxnSpPr>
                <p:cNvPr id="70" name="直線矢印コネクタ 69"/>
                <p:cNvCxnSpPr/>
                <p:nvPr/>
              </p:nvCxnSpPr>
              <p:spPr>
                <a:xfrm>
                  <a:off x="6715632" y="2987400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テキスト ボックス 70"/>
                <p:cNvSpPr txBox="1"/>
                <p:nvPr/>
              </p:nvSpPr>
              <p:spPr>
                <a:xfrm>
                  <a:off x="6718442" y="2638800"/>
                  <a:ext cx="3818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dirty="0" smtClean="0"/>
                    <a:t>M</a:t>
                  </a:r>
                  <a:endParaRPr kumimoji="1" lang="en-US" altLang="ja-JP" dirty="0" smtClean="0"/>
                </a:p>
              </p:txBody>
            </p:sp>
          </p:grpSp>
          <p:grpSp>
            <p:nvGrpSpPr>
              <p:cNvPr id="59" name="グループ化 99"/>
              <p:cNvGrpSpPr/>
              <p:nvPr/>
            </p:nvGrpSpPr>
            <p:grpSpPr>
              <a:xfrm>
                <a:off x="4857752" y="5767200"/>
                <a:ext cx="758470" cy="528732"/>
                <a:chOff x="1313200" y="2638800"/>
                <a:chExt cx="758470" cy="528732"/>
              </a:xfrm>
            </p:grpSpPr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1643042" y="2798200"/>
                  <a:ext cx="428628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dirty="0" smtClean="0"/>
                    <a:t>c</a:t>
                  </a:r>
                  <a:endParaRPr kumimoji="1" lang="ja-JP" altLang="en-US" dirty="0"/>
                </a:p>
              </p:txBody>
            </p:sp>
            <p:cxnSp>
              <p:nvCxnSpPr>
                <p:cNvPr id="61" name="直線矢印コネクタ 60"/>
                <p:cNvCxnSpPr/>
                <p:nvPr/>
              </p:nvCxnSpPr>
              <p:spPr>
                <a:xfrm>
                  <a:off x="1404000" y="2974820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テキスト ボックス 61"/>
                <p:cNvSpPr txBox="1"/>
                <p:nvPr/>
              </p:nvSpPr>
              <p:spPr>
                <a:xfrm>
                  <a:off x="1313200" y="2638800"/>
                  <a:ext cx="2584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J</a:t>
                  </a:r>
                  <a:endParaRPr kumimoji="1" lang="ja-JP" altLang="en-US" dirty="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Categorical Arrow</a:t>
            </a:r>
            <a:endParaRPr kumimoji="1" lang="ja-JP" altLang="en-US" dirty="0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n arrow A on C </a:t>
            </a:r>
            <a:r>
              <a:rPr lang="en-US" altLang="ja-JP" dirty="0" smtClean="0"/>
              <a:t>is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r>
              <a:rPr kumimoji="1" lang="en-US" altLang="ja-JP" dirty="0" smtClean="0"/>
              <a:t>a family of sets </a:t>
            </a:r>
            <a:r>
              <a:rPr lang="en-US" altLang="ja-JP" dirty="0" smtClean="0"/>
              <a:t>A(J, K) </a:t>
            </a:r>
            <a:r>
              <a:rPr lang="ja-JP" altLang="en-US" dirty="0" smtClean="0"/>
              <a:t>∍ </a:t>
            </a: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	three families of functions</a:t>
            </a:r>
          </a:p>
          <a:p>
            <a:r>
              <a:rPr lang="en-US" altLang="ja-JP" dirty="0" smtClean="0"/>
              <a:t>(Embedding a pure function f:J</a:t>
            </a:r>
            <a:r>
              <a:rPr lang="ja-JP" altLang="en-US" dirty="0" smtClean="0"/>
              <a:t> →</a:t>
            </a:r>
            <a:r>
              <a:rPr lang="en-US" altLang="ja-JP" dirty="0" smtClean="0"/>
              <a:t>K)</a:t>
            </a:r>
          </a:p>
          <a:p>
            <a:r>
              <a:rPr lang="en-US" altLang="ja-JP" dirty="0" smtClean="0"/>
              <a:t>(Sequential composition)          ,</a:t>
            </a:r>
          </a:p>
          <a:p>
            <a:r>
              <a:rPr lang="en-US" altLang="ja-JP" dirty="0" smtClean="0"/>
              <a:t>(Sideline)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	satisfying certain axioms, e.g.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</p:txBody>
      </p:sp>
      <p:grpSp>
        <p:nvGrpSpPr>
          <p:cNvPr id="6" name="グループ化 5"/>
          <p:cNvGrpSpPr/>
          <p:nvPr/>
        </p:nvGrpSpPr>
        <p:grpSpPr>
          <a:xfrm>
            <a:off x="4929190" y="2471640"/>
            <a:ext cx="1063362" cy="528732"/>
            <a:chOff x="1313200" y="2638800"/>
            <a:chExt cx="1063362" cy="52873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6929454" y="3429000"/>
            <a:ext cx="1442502" cy="500066"/>
            <a:chOff x="5823258" y="4033116"/>
            <a:chExt cx="1228188" cy="528732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153100" y="4192516"/>
              <a:ext cx="59064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</a:t>
              </a:r>
              <a:r>
                <a:rPr kumimoji="1" lang="en-US" altLang="ja-JP" dirty="0" smtClean="0"/>
                <a:t>rr</a:t>
              </a:r>
              <a:r>
                <a:rPr lang="ja-JP" altLang="en-US" dirty="0"/>
                <a:t> </a:t>
              </a:r>
              <a:r>
                <a:rPr kumimoji="1" lang="en-US" altLang="ja-JP" dirty="0" smtClean="0"/>
                <a:t>f</a:t>
              </a:r>
              <a:endParaRPr kumimoji="1" lang="ja-JP" altLang="en-US" dirty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5914058" y="436913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5823258" y="4033116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grpSp>
          <p:nvGrpSpPr>
            <p:cNvPr id="16" name="グループ化 58"/>
            <p:cNvGrpSpPr/>
            <p:nvPr/>
          </p:nvGrpSpPr>
          <p:grpSpPr>
            <a:xfrm>
              <a:off x="6743744" y="4033116"/>
              <a:ext cx="307702" cy="369332"/>
              <a:chOff x="6193124" y="3686086"/>
              <a:chExt cx="307702" cy="369332"/>
            </a:xfrm>
          </p:grpSpPr>
          <p:cxnSp>
            <p:nvCxnSpPr>
              <p:cNvPr id="17" name="直線矢印コネクタ 16"/>
              <p:cNvCxnSpPr/>
              <p:nvPr/>
            </p:nvCxnSpPr>
            <p:spPr>
              <a:xfrm>
                <a:off x="6193124" y="4022106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/>
              <p:cNvSpPr txBox="1"/>
              <p:nvPr/>
            </p:nvSpPr>
            <p:spPr>
              <a:xfrm>
                <a:off x="6195934" y="3686086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</p:grpSp>
      <p:grpSp>
        <p:nvGrpSpPr>
          <p:cNvPr id="19" name="グループ化 18"/>
          <p:cNvGrpSpPr/>
          <p:nvPr/>
        </p:nvGrpSpPr>
        <p:grpSpPr>
          <a:xfrm>
            <a:off x="5214942" y="4143379"/>
            <a:ext cx="3373748" cy="482973"/>
            <a:chOff x="5214942" y="4071942"/>
            <a:chExt cx="3373748" cy="541312"/>
          </a:xfrm>
        </p:grpSpPr>
        <p:grpSp>
          <p:nvGrpSpPr>
            <p:cNvPr id="20" name="グループ化 30"/>
            <p:cNvGrpSpPr/>
            <p:nvPr/>
          </p:nvGrpSpPr>
          <p:grpSpPr>
            <a:xfrm>
              <a:off x="5214943" y="4071942"/>
              <a:ext cx="755663" cy="528732"/>
              <a:chOff x="1313200" y="2638800"/>
              <a:chExt cx="1063362" cy="528732"/>
            </a:xfrm>
          </p:grpSpPr>
          <p:sp>
            <p:nvSpPr>
              <p:cNvPr id="41" name="テキスト ボックス 5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42" name="直線矢印コネクタ 41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テキスト ボックス 44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21" name="グループ化 31"/>
            <p:cNvGrpSpPr/>
            <p:nvPr/>
          </p:nvGrpSpPr>
          <p:grpSpPr>
            <a:xfrm>
              <a:off x="6064370" y="4071942"/>
              <a:ext cx="739715" cy="529170"/>
              <a:chOff x="2508506" y="2638800"/>
              <a:chExt cx="1040920" cy="529170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838348" y="2798638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7" name="直線矢印コネクタ 36"/>
              <p:cNvCxnSpPr/>
              <p:nvPr/>
            </p:nvCxnSpPr>
            <p:spPr>
              <a:xfrm>
                <a:off x="259930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2508506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9" name="直線矢印コネクタ 38"/>
              <p:cNvCxnSpPr/>
              <p:nvPr/>
            </p:nvCxnSpPr>
            <p:spPr>
              <a:xfrm>
                <a:off x="326416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/>
              <p:cNvSpPr txBox="1"/>
              <p:nvPr/>
            </p:nvSpPr>
            <p:spPr>
              <a:xfrm>
                <a:off x="3266976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2" name="グループ化 33"/>
            <p:cNvGrpSpPr/>
            <p:nvPr/>
          </p:nvGrpSpPr>
          <p:grpSpPr>
            <a:xfrm>
              <a:off x="7304154" y="4071942"/>
              <a:ext cx="1284544" cy="541312"/>
              <a:chOff x="5193294" y="2638800"/>
              <a:chExt cx="1807598" cy="541312"/>
            </a:xfrm>
          </p:grpSpPr>
          <p:sp>
            <p:nvSpPr>
              <p:cNvPr id="28" name="テキスト ボックス 27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29" name="直線矢印コネクタ 28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2" name="直線矢印コネクタ 31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4" name="直線矢印コネクタ 33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テキスト ボックス 34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3" name="グループ化 32"/>
            <p:cNvGrpSpPr/>
            <p:nvPr/>
          </p:nvGrpSpPr>
          <p:grpSpPr>
            <a:xfrm>
              <a:off x="6946958" y="4076324"/>
              <a:ext cx="232865" cy="428628"/>
              <a:chOff x="4000496" y="2655324"/>
              <a:chExt cx="714380" cy="428628"/>
            </a:xfrm>
          </p:grpSpPr>
          <p:grpSp>
            <p:nvGrpSpPr>
              <p:cNvPr id="24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26" name="直線矢印コネクタ 25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テキスト ボックス 24"/>
              <p:cNvSpPr txBox="1"/>
              <p:nvPr/>
            </p:nvSpPr>
            <p:spPr>
              <a:xfrm>
                <a:off x="4000496" y="26553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46" name="グループ化 59"/>
          <p:cNvGrpSpPr/>
          <p:nvPr/>
        </p:nvGrpSpPr>
        <p:grpSpPr>
          <a:xfrm>
            <a:off x="2579944" y="4643446"/>
            <a:ext cx="1063362" cy="528732"/>
            <a:chOff x="1313200" y="2638800"/>
            <a:chExt cx="1063362" cy="528732"/>
          </a:xfrm>
        </p:grpSpPr>
        <p:sp>
          <p:nvSpPr>
            <p:cNvPr id="47" name="テキスト ボックス 60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48" name="直線矢印コネクタ 61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52" name="グループ化 65"/>
          <p:cNvGrpSpPr/>
          <p:nvPr/>
        </p:nvGrpSpPr>
        <p:grpSpPr>
          <a:xfrm>
            <a:off x="3714744" y="4643446"/>
            <a:ext cx="491858" cy="428628"/>
            <a:chOff x="4000496" y="2655324"/>
            <a:chExt cx="714380" cy="428628"/>
          </a:xfrm>
        </p:grpSpPr>
        <p:grpSp>
          <p:nvGrpSpPr>
            <p:cNvPr id="53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55" name="直線矢印コネクタ 54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テキスト ボックス 53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4278040" y="4572008"/>
            <a:ext cx="1063362" cy="714380"/>
            <a:chOff x="7937794" y="4786322"/>
            <a:chExt cx="1063362" cy="714380"/>
          </a:xfrm>
        </p:grpSpPr>
        <p:grpSp>
          <p:nvGrpSpPr>
            <p:cNvPr id="58" name="グループ化 75"/>
            <p:cNvGrpSpPr/>
            <p:nvPr/>
          </p:nvGrpSpPr>
          <p:grpSpPr>
            <a:xfrm>
              <a:off x="7937794" y="4786322"/>
              <a:ext cx="1063362" cy="528732"/>
              <a:chOff x="1313200" y="2638800"/>
              <a:chExt cx="1063362" cy="528732"/>
            </a:xfrm>
          </p:grpSpPr>
          <p:sp>
            <p:nvSpPr>
              <p:cNvPr id="63" name="テキスト ボックス 62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64" name="直線矢印コネクタ 63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テキスト ボックス 64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66" name="直線矢印コネクタ 65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テキスト ボックス 66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59" name="グループ化 88"/>
            <p:cNvGrpSpPr/>
            <p:nvPr/>
          </p:nvGrpSpPr>
          <p:grpSpPr>
            <a:xfrm>
              <a:off x="7937794" y="5131370"/>
              <a:ext cx="1040920" cy="369332"/>
              <a:chOff x="5429256" y="5214950"/>
              <a:chExt cx="1040920" cy="369332"/>
            </a:xfrm>
          </p:grpSpPr>
          <p:sp>
            <p:nvSpPr>
              <p:cNvPr id="60" name="テキスト ボックス 54"/>
              <p:cNvSpPr txBox="1"/>
              <p:nvPr/>
            </p:nvSpPr>
            <p:spPr>
              <a:xfrm>
                <a:off x="618772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61" name="テキスト ボックス 55"/>
              <p:cNvSpPr txBox="1"/>
              <p:nvPr/>
            </p:nvSpPr>
            <p:spPr>
              <a:xfrm>
                <a:off x="542925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62" name="直線矢印コネクタ 61"/>
              <p:cNvCxnSpPr/>
              <p:nvPr/>
            </p:nvCxnSpPr>
            <p:spPr>
              <a:xfrm rot="5400000" flipH="1" flipV="1">
                <a:off x="5986916" y="5101407"/>
                <a:ext cx="0" cy="90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テキスト ボックス 67"/>
          <p:cNvSpPr txBox="1"/>
          <p:nvPr/>
        </p:nvSpPr>
        <p:spPr>
          <a:xfrm>
            <a:off x="6788695" y="4071942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300" dirty="0" smtClean="0"/>
              <a:t>&gt;&gt;</a:t>
            </a:r>
            <a:r>
              <a:rPr lang="en-US" altLang="ja-JP" sz="2400" dirty="0" smtClean="0"/>
              <a:t>&gt;</a:t>
            </a:r>
            <a:endParaRPr kumimoji="1" lang="ja-JP" altLang="en-US" sz="2400" dirty="0" smtClean="0"/>
          </a:p>
        </p:txBody>
      </p:sp>
      <p:grpSp>
        <p:nvGrpSpPr>
          <p:cNvPr id="69" name="グループ化 68"/>
          <p:cNvGrpSpPr/>
          <p:nvPr/>
        </p:nvGrpSpPr>
        <p:grpSpPr>
          <a:xfrm>
            <a:off x="1571604" y="5766541"/>
            <a:ext cx="2593416" cy="662855"/>
            <a:chOff x="1049890" y="5766541"/>
            <a:chExt cx="2593416" cy="662855"/>
          </a:xfrm>
        </p:grpSpPr>
        <p:grpSp>
          <p:nvGrpSpPr>
            <p:cNvPr id="70" name="グループ化 33"/>
            <p:cNvGrpSpPr/>
            <p:nvPr/>
          </p:nvGrpSpPr>
          <p:grpSpPr>
            <a:xfrm>
              <a:off x="1049890" y="5766541"/>
              <a:ext cx="1807598" cy="662855"/>
              <a:chOff x="5193294" y="2638800"/>
              <a:chExt cx="1807598" cy="662855"/>
            </a:xfrm>
          </p:grpSpPr>
          <p:sp>
            <p:nvSpPr>
              <p:cNvPr id="75" name="テキスト ボックス 7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77" name="直線矢印コネクタ 76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テキスト ボックス 77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80" name="直線矢印コネクタ 79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テキスト ボックス 80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82" name="直線矢印コネクタ 81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71" name="グループ化 93"/>
            <p:cNvGrpSpPr/>
            <p:nvPr/>
          </p:nvGrpSpPr>
          <p:grpSpPr>
            <a:xfrm>
              <a:off x="2832842" y="5786454"/>
              <a:ext cx="810464" cy="528732"/>
              <a:chOff x="1643042" y="2638800"/>
              <a:chExt cx="810464" cy="528732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73" name="直線矢印コネクタ 72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テキスト ボックス 73"/>
              <p:cNvSpPr txBox="1"/>
              <p:nvPr/>
            </p:nvSpPr>
            <p:spPr>
              <a:xfrm>
                <a:off x="2071670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</p:grpSp>
      <p:grpSp>
        <p:nvGrpSpPr>
          <p:cNvPr id="84" name="グループ化 83"/>
          <p:cNvGrpSpPr/>
          <p:nvPr/>
        </p:nvGrpSpPr>
        <p:grpSpPr>
          <a:xfrm>
            <a:off x="4972680" y="5766541"/>
            <a:ext cx="2599716" cy="662855"/>
            <a:chOff x="4857752" y="5766541"/>
            <a:chExt cx="2599716" cy="662855"/>
          </a:xfrm>
        </p:grpSpPr>
        <p:grpSp>
          <p:nvGrpSpPr>
            <p:cNvPr id="85" name="グループ化 33"/>
            <p:cNvGrpSpPr/>
            <p:nvPr/>
          </p:nvGrpSpPr>
          <p:grpSpPr>
            <a:xfrm>
              <a:off x="5550484" y="5766541"/>
              <a:ext cx="1906984" cy="662855"/>
              <a:chOff x="5193294" y="2638800"/>
              <a:chExt cx="1906984" cy="662855"/>
            </a:xfrm>
          </p:grpSpPr>
          <p:sp>
            <p:nvSpPr>
              <p:cNvPr id="90" name="テキスト ボックス 8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b</a:t>
                </a:r>
                <a:endParaRPr kumimoji="1" lang="ja-JP" altLang="en-US" dirty="0"/>
              </a:p>
            </p:txBody>
          </p:sp>
          <p:cxnSp>
            <p:nvCxnSpPr>
              <p:cNvPr id="92" name="直線矢印コネクタ 91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テキスト ボックス 92"/>
              <p:cNvSpPr txBox="1"/>
              <p:nvPr/>
            </p:nvSpPr>
            <p:spPr>
              <a:xfrm>
                <a:off x="519329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K</a:t>
                </a:r>
                <a:endParaRPr kumimoji="1" lang="ja-JP" altLang="en-US" dirty="0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5951764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95" name="直線矢印コネクタ 94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テキスト ボックス 95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</a:p>
            </p:txBody>
          </p:sp>
          <p:cxnSp>
            <p:nvCxnSpPr>
              <p:cNvPr id="97" name="直線矢印コネクタ 96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テキスト ボックス 97"/>
              <p:cNvSpPr txBox="1"/>
              <p:nvPr/>
            </p:nvSpPr>
            <p:spPr>
              <a:xfrm>
                <a:off x="6718442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  <p:grpSp>
          <p:nvGrpSpPr>
            <p:cNvPr id="86" name="グループ化 99"/>
            <p:cNvGrpSpPr/>
            <p:nvPr/>
          </p:nvGrpSpPr>
          <p:grpSpPr>
            <a:xfrm>
              <a:off x="4857752" y="5767200"/>
              <a:ext cx="758470" cy="528732"/>
              <a:chOff x="1313200" y="2638800"/>
              <a:chExt cx="758470" cy="528732"/>
            </a:xfrm>
          </p:grpSpPr>
          <p:sp>
            <p:nvSpPr>
              <p:cNvPr id="87" name="テキスト ボックス 86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88" name="直線矢印コネクタ 87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テキスト ボックス 88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</p:grpSp>
      </p:grpSp>
      <p:sp>
        <p:nvSpPr>
          <p:cNvPr id="99" name="テキスト ボックス 98"/>
          <p:cNvSpPr txBox="1"/>
          <p:nvPr/>
        </p:nvSpPr>
        <p:spPr>
          <a:xfrm>
            <a:off x="3643306" y="4643446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</a:t>
            </a:r>
            <a:endParaRPr kumimoji="1" lang="ja-JP" altLang="en-US" dirty="0" smtClean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286248" y="5741275"/>
            <a:ext cx="490840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4800" dirty="0" smtClean="0"/>
              <a:t>=</a:t>
            </a:r>
            <a:endParaRPr kumimoji="1" lang="ja-JP" alt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Categorical Arrow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9968" y="5792948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0000FF"/>
                </a:solidFill>
              </a:rPr>
              <a:t>≅</a:t>
            </a:r>
            <a:endParaRPr kumimoji="1" lang="ja-JP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n categorical arrow A on C </a:t>
            </a:r>
            <a:r>
              <a:rPr lang="en-US" altLang="ja-JP" dirty="0" smtClean="0"/>
              <a:t>is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r>
              <a:rPr kumimoji="1" lang="en-US" altLang="ja-JP" dirty="0" smtClean="0"/>
              <a:t>a family of sets </a:t>
            </a:r>
            <a:r>
              <a:rPr lang="en-US" altLang="ja-JP" dirty="0" smtClean="0"/>
              <a:t>A(J, K) </a:t>
            </a:r>
            <a:r>
              <a:rPr lang="ja-JP" altLang="en-US" dirty="0" smtClean="0"/>
              <a:t>∍ </a:t>
            </a: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	three families of functions</a:t>
            </a:r>
          </a:p>
          <a:p>
            <a:r>
              <a:rPr lang="en-US" altLang="ja-JP" dirty="0" smtClean="0"/>
              <a:t>(Embedding a pure function f:J</a:t>
            </a:r>
            <a:r>
              <a:rPr lang="ja-JP" altLang="en-US" dirty="0" smtClean="0"/>
              <a:t> →</a:t>
            </a:r>
            <a:r>
              <a:rPr lang="en-US" altLang="ja-JP" dirty="0" smtClean="0"/>
              <a:t>K)</a:t>
            </a:r>
          </a:p>
          <a:p>
            <a:r>
              <a:rPr lang="en-US" altLang="ja-JP" dirty="0" smtClean="0"/>
              <a:t>(Sequential composition)          ,</a:t>
            </a:r>
          </a:p>
          <a:p>
            <a:r>
              <a:rPr lang="en-US" altLang="ja-JP" dirty="0" smtClean="0"/>
              <a:t>(Sideline)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	satisfying certain axioms, e.g.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</p:txBody>
      </p:sp>
      <p:grpSp>
        <p:nvGrpSpPr>
          <p:cNvPr id="3" name="グループ化 5"/>
          <p:cNvGrpSpPr/>
          <p:nvPr/>
        </p:nvGrpSpPr>
        <p:grpSpPr>
          <a:xfrm>
            <a:off x="4929190" y="2471640"/>
            <a:ext cx="1063362" cy="528732"/>
            <a:chOff x="1313200" y="2638800"/>
            <a:chExt cx="1063362" cy="52873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6" name="グループ化 11"/>
          <p:cNvGrpSpPr/>
          <p:nvPr/>
        </p:nvGrpSpPr>
        <p:grpSpPr>
          <a:xfrm>
            <a:off x="6929454" y="3429000"/>
            <a:ext cx="1442502" cy="500066"/>
            <a:chOff x="5823258" y="4033116"/>
            <a:chExt cx="1228188" cy="528732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153100" y="4192516"/>
              <a:ext cx="59064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</a:t>
              </a:r>
              <a:r>
                <a:rPr kumimoji="1" lang="en-US" altLang="ja-JP" dirty="0" smtClean="0"/>
                <a:t>rr</a:t>
              </a:r>
              <a:r>
                <a:rPr lang="ja-JP" altLang="en-US" dirty="0"/>
                <a:t> </a:t>
              </a:r>
              <a:r>
                <a:rPr kumimoji="1" lang="en-US" altLang="ja-JP" dirty="0" smtClean="0"/>
                <a:t>f</a:t>
              </a:r>
              <a:endParaRPr kumimoji="1" lang="ja-JP" altLang="en-US" dirty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5914058" y="436913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5823258" y="4033116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grpSp>
          <p:nvGrpSpPr>
            <p:cNvPr id="12" name="グループ化 58"/>
            <p:cNvGrpSpPr/>
            <p:nvPr/>
          </p:nvGrpSpPr>
          <p:grpSpPr>
            <a:xfrm>
              <a:off x="6743744" y="4033116"/>
              <a:ext cx="307702" cy="369332"/>
              <a:chOff x="6193124" y="3686086"/>
              <a:chExt cx="307702" cy="369332"/>
            </a:xfrm>
          </p:grpSpPr>
          <p:cxnSp>
            <p:nvCxnSpPr>
              <p:cNvPr id="17" name="直線矢印コネクタ 16"/>
              <p:cNvCxnSpPr/>
              <p:nvPr/>
            </p:nvCxnSpPr>
            <p:spPr>
              <a:xfrm>
                <a:off x="6193124" y="4022106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/>
              <p:cNvSpPr txBox="1"/>
              <p:nvPr/>
            </p:nvSpPr>
            <p:spPr>
              <a:xfrm>
                <a:off x="6195934" y="3686086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</p:grpSp>
      <p:grpSp>
        <p:nvGrpSpPr>
          <p:cNvPr id="16" name="グループ化 18"/>
          <p:cNvGrpSpPr/>
          <p:nvPr/>
        </p:nvGrpSpPr>
        <p:grpSpPr>
          <a:xfrm>
            <a:off x="5214942" y="4143379"/>
            <a:ext cx="3373748" cy="482973"/>
            <a:chOff x="5214942" y="4071942"/>
            <a:chExt cx="3373748" cy="541312"/>
          </a:xfrm>
        </p:grpSpPr>
        <p:grpSp>
          <p:nvGrpSpPr>
            <p:cNvPr id="19" name="グループ化 30"/>
            <p:cNvGrpSpPr/>
            <p:nvPr/>
          </p:nvGrpSpPr>
          <p:grpSpPr>
            <a:xfrm>
              <a:off x="5214943" y="4071942"/>
              <a:ext cx="755663" cy="528732"/>
              <a:chOff x="1313200" y="2638800"/>
              <a:chExt cx="1063362" cy="528732"/>
            </a:xfrm>
          </p:grpSpPr>
          <p:sp>
            <p:nvSpPr>
              <p:cNvPr id="41" name="テキスト ボックス 5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42" name="直線矢印コネクタ 41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テキスト ボックス 44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20" name="グループ化 31"/>
            <p:cNvGrpSpPr/>
            <p:nvPr/>
          </p:nvGrpSpPr>
          <p:grpSpPr>
            <a:xfrm>
              <a:off x="6064370" y="4071942"/>
              <a:ext cx="739715" cy="529170"/>
              <a:chOff x="2508506" y="2638800"/>
              <a:chExt cx="1040920" cy="529170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838348" y="2798638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7" name="直線矢印コネクタ 36"/>
              <p:cNvCxnSpPr/>
              <p:nvPr/>
            </p:nvCxnSpPr>
            <p:spPr>
              <a:xfrm>
                <a:off x="259930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2508506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9" name="直線矢印コネクタ 38"/>
              <p:cNvCxnSpPr/>
              <p:nvPr/>
            </p:nvCxnSpPr>
            <p:spPr>
              <a:xfrm>
                <a:off x="326416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/>
              <p:cNvSpPr txBox="1"/>
              <p:nvPr/>
            </p:nvSpPr>
            <p:spPr>
              <a:xfrm>
                <a:off x="3266976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1" name="グループ化 33"/>
            <p:cNvGrpSpPr/>
            <p:nvPr/>
          </p:nvGrpSpPr>
          <p:grpSpPr>
            <a:xfrm>
              <a:off x="7304154" y="4071942"/>
              <a:ext cx="1284544" cy="541312"/>
              <a:chOff x="5193294" y="2638800"/>
              <a:chExt cx="1807598" cy="541312"/>
            </a:xfrm>
          </p:grpSpPr>
          <p:sp>
            <p:nvSpPr>
              <p:cNvPr id="28" name="テキスト ボックス 27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29" name="直線矢印コネクタ 28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2" name="直線矢印コネクタ 31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4" name="直線矢印コネクタ 33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テキスト ボックス 34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2" name="グループ化 32"/>
            <p:cNvGrpSpPr/>
            <p:nvPr/>
          </p:nvGrpSpPr>
          <p:grpSpPr>
            <a:xfrm>
              <a:off x="6946958" y="4076324"/>
              <a:ext cx="232865" cy="428628"/>
              <a:chOff x="4000496" y="2655324"/>
              <a:chExt cx="714380" cy="428628"/>
            </a:xfrm>
          </p:grpSpPr>
          <p:grpSp>
            <p:nvGrpSpPr>
              <p:cNvPr id="23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26" name="直線矢印コネクタ 25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テキスト ボックス 24"/>
              <p:cNvSpPr txBox="1"/>
              <p:nvPr/>
            </p:nvSpPr>
            <p:spPr>
              <a:xfrm>
                <a:off x="4000496" y="26553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24" name="グループ化 59"/>
          <p:cNvGrpSpPr/>
          <p:nvPr/>
        </p:nvGrpSpPr>
        <p:grpSpPr>
          <a:xfrm>
            <a:off x="2579944" y="4643446"/>
            <a:ext cx="1063362" cy="528732"/>
            <a:chOff x="1313200" y="2638800"/>
            <a:chExt cx="1063362" cy="528732"/>
          </a:xfrm>
        </p:grpSpPr>
        <p:sp>
          <p:nvSpPr>
            <p:cNvPr id="47" name="テキスト ボックス 60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48" name="直線矢印コネクタ 61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46" name="グループ化 65"/>
          <p:cNvGrpSpPr/>
          <p:nvPr/>
        </p:nvGrpSpPr>
        <p:grpSpPr>
          <a:xfrm>
            <a:off x="3714744" y="4643446"/>
            <a:ext cx="491858" cy="428628"/>
            <a:chOff x="4000496" y="2655324"/>
            <a:chExt cx="714380" cy="428628"/>
          </a:xfrm>
        </p:grpSpPr>
        <p:grpSp>
          <p:nvGrpSpPr>
            <p:cNvPr id="52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55" name="直線矢印コネクタ 54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テキスト ボックス 53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3" name="グループ化 56"/>
          <p:cNvGrpSpPr/>
          <p:nvPr/>
        </p:nvGrpSpPr>
        <p:grpSpPr>
          <a:xfrm>
            <a:off x="4278040" y="4572008"/>
            <a:ext cx="1063362" cy="714380"/>
            <a:chOff x="7937794" y="4786322"/>
            <a:chExt cx="1063362" cy="714380"/>
          </a:xfrm>
        </p:grpSpPr>
        <p:grpSp>
          <p:nvGrpSpPr>
            <p:cNvPr id="57" name="グループ化 75"/>
            <p:cNvGrpSpPr/>
            <p:nvPr/>
          </p:nvGrpSpPr>
          <p:grpSpPr>
            <a:xfrm>
              <a:off x="7937794" y="4786322"/>
              <a:ext cx="1063362" cy="528732"/>
              <a:chOff x="1313200" y="2638800"/>
              <a:chExt cx="1063362" cy="528732"/>
            </a:xfrm>
          </p:grpSpPr>
          <p:sp>
            <p:nvSpPr>
              <p:cNvPr id="63" name="テキスト ボックス 62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64" name="直線矢印コネクタ 63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テキスト ボックス 64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66" name="直線矢印コネクタ 65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テキスト ボックス 66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58" name="グループ化 88"/>
            <p:cNvGrpSpPr/>
            <p:nvPr/>
          </p:nvGrpSpPr>
          <p:grpSpPr>
            <a:xfrm>
              <a:off x="7937794" y="5131370"/>
              <a:ext cx="1040920" cy="369332"/>
              <a:chOff x="5429256" y="5214950"/>
              <a:chExt cx="1040920" cy="369332"/>
            </a:xfrm>
          </p:grpSpPr>
          <p:sp>
            <p:nvSpPr>
              <p:cNvPr id="60" name="テキスト ボックス 54"/>
              <p:cNvSpPr txBox="1"/>
              <p:nvPr/>
            </p:nvSpPr>
            <p:spPr>
              <a:xfrm>
                <a:off x="618772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61" name="テキスト ボックス 55"/>
              <p:cNvSpPr txBox="1"/>
              <p:nvPr/>
            </p:nvSpPr>
            <p:spPr>
              <a:xfrm>
                <a:off x="542925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62" name="直線矢印コネクタ 61"/>
              <p:cNvCxnSpPr/>
              <p:nvPr/>
            </p:nvCxnSpPr>
            <p:spPr>
              <a:xfrm rot="5400000" flipH="1" flipV="1">
                <a:off x="5986916" y="5101407"/>
                <a:ext cx="0" cy="90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テキスト ボックス 67"/>
          <p:cNvSpPr txBox="1"/>
          <p:nvPr/>
        </p:nvSpPr>
        <p:spPr>
          <a:xfrm>
            <a:off x="6788695" y="4071942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300" dirty="0" smtClean="0"/>
              <a:t>&gt;&gt;</a:t>
            </a:r>
            <a:r>
              <a:rPr lang="en-US" altLang="ja-JP" sz="2400" dirty="0" smtClean="0"/>
              <a:t>&gt;</a:t>
            </a:r>
            <a:endParaRPr kumimoji="1" lang="ja-JP" altLang="en-US" sz="2400" dirty="0" smtClean="0"/>
          </a:p>
        </p:txBody>
      </p:sp>
      <p:grpSp>
        <p:nvGrpSpPr>
          <p:cNvPr id="59" name="グループ化 68"/>
          <p:cNvGrpSpPr/>
          <p:nvPr/>
        </p:nvGrpSpPr>
        <p:grpSpPr>
          <a:xfrm>
            <a:off x="1571604" y="5766541"/>
            <a:ext cx="2593416" cy="662855"/>
            <a:chOff x="1049890" y="5766541"/>
            <a:chExt cx="2593416" cy="662855"/>
          </a:xfrm>
        </p:grpSpPr>
        <p:grpSp>
          <p:nvGrpSpPr>
            <p:cNvPr id="69" name="グループ化 33"/>
            <p:cNvGrpSpPr/>
            <p:nvPr/>
          </p:nvGrpSpPr>
          <p:grpSpPr>
            <a:xfrm>
              <a:off x="1049890" y="5766541"/>
              <a:ext cx="1807598" cy="662855"/>
              <a:chOff x="5193294" y="2638800"/>
              <a:chExt cx="1807598" cy="662855"/>
            </a:xfrm>
          </p:grpSpPr>
          <p:sp>
            <p:nvSpPr>
              <p:cNvPr id="75" name="テキスト ボックス 7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77" name="直線矢印コネクタ 76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テキスト ボックス 77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80" name="直線矢印コネクタ 79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テキスト ボックス 80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82" name="直線矢印コネクタ 81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70" name="グループ化 93"/>
            <p:cNvGrpSpPr/>
            <p:nvPr/>
          </p:nvGrpSpPr>
          <p:grpSpPr>
            <a:xfrm>
              <a:off x="2832842" y="5786454"/>
              <a:ext cx="810464" cy="528732"/>
              <a:chOff x="1643042" y="2638800"/>
              <a:chExt cx="810464" cy="528732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73" name="直線矢印コネクタ 72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テキスト ボックス 73"/>
              <p:cNvSpPr txBox="1"/>
              <p:nvPr/>
            </p:nvSpPr>
            <p:spPr>
              <a:xfrm>
                <a:off x="2071670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</p:grpSp>
      <p:grpSp>
        <p:nvGrpSpPr>
          <p:cNvPr id="71" name="グループ化 83"/>
          <p:cNvGrpSpPr/>
          <p:nvPr/>
        </p:nvGrpSpPr>
        <p:grpSpPr>
          <a:xfrm>
            <a:off x="4972680" y="5766541"/>
            <a:ext cx="2599716" cy="662855"/>
            <a:chOff x="4857752" y="5766541"/>
            <a:chExt cx="2599716" cy="662855"/>
          </a:xfrm>
        </p:grpSpPr>
        <p:grpSp>
          <p:nvGrpSpPr>
            <p:cNvPr id="84" name="グループ化 33"/>
            <p:cNvGrpSpPr/>
            <p:nvPr/>
          </p:nvGrpSpPr>
          <p:grpSpPr>
            <a:xfrm>
              <a:off x="5550484" y="5766541"/>
              <a:ext cx="1906984" cy="662855"/>
              <a:chOff x="5193294" y="2638800"/>
              <a:chExt cx="1906984" cy="662855"/>
            </a:xfrm>
          </p:grpSpPr>
          <p:sp>
            <p:nvSpPr>
              <p:cNvPr id="90" name="テキスト ボックス 8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b</a:t>
                </a:r>
                <a:endParaRPr kumimoji="1" lang="ja-JP" altLang="en-US" dirty="0"/>
              </a:p>
            </p:txBody>
          </p:sp>
          <p:cxnSp>
            <p:nvCxnSpPr>
              <p:cNvPr id="92" name="直線矢印コネクタ 91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テキスト ボックス 92"/>
              <p:cNvSpPr txBox="1"/>
              <p:nvPr/>
            </p:nvSpPr>
            <p:spPr>
              <a:xfrm>
                <a:off x="519329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K</a:t>
                </a:r>
                <a:endParaRPr kumimoji="1" lang="ja-JP" altLang="en-US" dirty="0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5951764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95" name="直線矢印コネクタ 94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テキスト ボックス 95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</a:p>
            </p:txBody>
          </p:sp>
          <p:cxnSp>
            <p:nvCxnSpPr>
              <p:cNvPr id="97" name="直線矢印コネクタ 96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テキスト ボックス 97"/>
              <p:cNvSpPr txBox="1"/>
              <p:nvPr/>
            </p:nvSpPr>
            <p:spPr>
              <a:xfrm>
                <a:off x="6718442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  <p:grpSp>
          <p:nvGrpSpPr>
            <p:cNvPr id="85" name="グループ化 99"/>
            <p:cNvGrpSpPr/>
            <p:nvPr/>
          </p:nvGrpSpPr>
          <p:grpSpPr>
            <a:xfrm>
              <a:off x="4857752" y="5767200"/>
              <a:ext cx="758470" cy="528732"/>
              <a:chOff x="1313200" y="2638800"/>
              <a:chExt cx="758470" cy="528732"/>
            </a:xfrm>
          </p:grpSpPr>
          <p:sp>
            <p:nvSpPr>
              <p:cNvPr id="87" name="テキスト ボックス 86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88" name="直線矢印コネクタ 87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テキスト ボックス 88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</p:grpSp>
      </p:grpSp>
      <p:sp>
        <p:nvSpPr>
          <p:cNvPr id="99" name="テキスト ボックス 98"/>
          <p:cNvSpPr txBox="1"/>
          <p:nvPr/>
        </p:nvSpPr>
        <p:spPr>
          <a:xfrm>
            <a:off x="3643306" y="4643446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Categorical Arrow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9968" y="5792948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0000FF"/>
                </a:solidFill>
              </a:rPr>
              <a:t>≅</a:t>
            </a:r>
            <a:endParaRPr kumimoji="1" lang="ja-JP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n categorical arrow A on C </a:t>
            </a:r>
            <a:r>
              <a:rPr lang="en-US" altLang="ja-JP" dirty="0" smtClean="0"/>
              <a:t>is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r>
              <a:rPr kumimoji="1" lang="en-US" altLang="ja-JP" dirty="0" smtClean="0"/>
              <a:t>a family of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categories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A(J, K) </a:t>
            </a:r>
            <a:r>
              <a:rPr lang="ja-JP" altLang="en-US" dirty="0" smtClean="0"/>
              <a:t>∍ </a:t>
            </a: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	three families of functions</a:t>
            </a:r>
          </a:p>
          <a:p>
            <a:r>
              <a:rPr lang="en-US" altLang="ja-JP" dirty="0" smtClean="0"/>
              <a:t>(Embedding a pure function f:J</a:t>
            </a:r>
            <a:r>
              <a:rPr lang="ja-JP" altLang="en-US" dirty="0" smtClean="0"/>
              <a:t> →</a:t>
            </a:r>
            <a:r>
              <a:rPr lang="en-US" altLang="ja-JP" dirty="0" smtClean="0"/>
              <a:t>K)</a:t>
            </a:r>
          </a:p>
          <a:p>
            <a:r>
              <a:rPr lang="en-US" altLang="ja-JP" dirty="0" smtClean="0"/>
              <a:t>(Sequential composition)          ,</a:t>
            </a:r>
          </a:p>
          <a:p>
            <a:r>
              <a:rPr lang="en-US" altLang="ja-JP" dirty="0" smtClean="0"/>
              <a:t>(Sideline)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	satisfying certain axioms, e.g.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</p:txBody>
      </p:sp>
      <p:grpSp>
        <p:nvGrpSpPr>
          <p:cNvPr id="3" name="グループ化 5"/>
          <p:cNvGrpSpPr/>
          <p:nvPr/>
        </p:nvGrpSpPr>
        <p:grpSpPr>
          <a:xfrm>
            <a:off x="5937530" y="2471640"/>
            <a:ext cx="1063362" cy="528732"/>
            <a:chOff x="1313200" y="2638800"/>
            <a:chExt cx="1063362" cy="52873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6" name="グループ化 11"/>
          <p:cNvGrpSpPr/>
          <p:nvPr/>
        </p:nvGrpSpPr>
        <p:grpSpPr>
          <a:xfrm>
            <a:off x="6929454" y="3429000"/>
            <a:ext cx="1442502" cy="500066"/>
            <a:chOff x="5823258" y="4033116"/>
            <a:chExt cx="1228188" cy="528732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153100" y="4192516"/>
              <a:ext cx="59064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</a:t>
              </a:r>
              <a:r>
                <a:rPr kumimoji="1" lang="en-US" altLang="ja-JP" dirty="0" smtClean="0"/>
                <a:t>rr</a:t>
              </a:r>
              <a:r>
                <a:rPr lang="ja-JP" altLang="en-US" dirty="0"/>
                <a:t> </a:t>
              </a:r>
              <a:r>
                <a:rPr kumimoji="1" lang="en-US" altLang="ja-JP" dirty="0" smtClean="0"/>
                <a:t>f</a:t>
              </a:r>
              <a:endParaRPr kumimoji="1" lang="ja-JP" altLang="en-US" dirty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5914058" y="436913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5823258" y="4033116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grpSp>
          <p:nvGrpSpPr>
            <p:cNvPr id="12" name="グループ化 58"/>
            <p:cNvGrpSpPr/>
            <p:nvPr/>
          </p:nvGrpSpPr>
          <p:grpSpPr>
            <a:xfrm>
              <a:off x="6743744" y="4033116"/>
              <a:ext cx="307702" cy="369332"/>
              <a:chOff x="6193124" y="3686086"/>
              <a:chExt cx="307702" cy="369332"/>
            </a:xfrm>
          </p:grpSpPr>
          <p:cxnSp>
            <p:nvCxnSpPr>
              <p:cNvPr id="17" name="直線矢印コネクタ 16"/>
              <p:cNvCxnSpPr/>
              <p:nvPr/>
            </p:nvCxnSpPr>
            <p:spPr>
              <a:xfrm>
                <a:off x="6193124" y="4022106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/>
              <p:cNvSpPr txBox="1"/>
              <p:nvPr/>
            </p:nvSpPr>
            <p:spPr>
              <a:xfrm>
                <a:off x="6195934" y="3686086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</p:grpSp>
      <p:grpSp>
        <p:nvGrpSpPr>
          <p:cNvPr id="16" name="グループ化 18"/>
          <p:cNvGrpSpPr/>
          <p:nvPr/>
        </p:nvGrpSpPr>
        <p:grpSpPr>
          <a:xfrm>
            <a:off x="5214942" y="4143379"/>
            <a:ext cx="3373748" cy="482973"/>
            <a:chOff x="5214942" y="4071942"/>
            <a:chExt cx="3373748" cy="541312"/>
          </a:xfrm>
        </p:grpSpPr>
        <p:grpSp>
          <p:nvGrpSpPr>
            <p:cNvPr id="19" name="グループ化 30"/>
            <p:cNvGrpSpPr/>
            <p:nvPr/>
          </p:nvGrpSpPr>
          <p:grpSpPr>
            <a:xfrm>
              <a:off x="5214943" y="4071942"/>
              <a:ext cx="755663" cy="528732"/>
              <a:chOff x="1313200" y="2638800"/>
              <a:chExt cx="1063362" cy="528732"/>
            </a:xfrm>
          </p:grpSpPr>
          <p:sp>
            <p:nvSpPr>
              <p:cNvPr id="41" name="テキスト ボックス 5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42" name="直線矢印コネクタ 41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テキスト ボックス 44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20" name="グループ化 31"/>
            <p:cNvGrpSpPr/>
            <p:nvPr/>
          </p:nvGrpSpPr>
          <p:grpSpPr>
            <a:xfrm>
              <a:off x="6064370" y="4071942"/>
              <a:ext cx="739715" cy="529170"/>
              <a:chOff x="2508506" y="2638800"/>
              <a:chExt cx="1040920" cy="529170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838348" y="2798638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7" name="直線矢印コネクタ 36"/>
              <p:cNvCxnSpPr/>
              <p:nvPr/>
            </p:nvCxnSpPr>
            <p:spPr>
              <a:xfrm>
                <a:off x="259930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2508506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9" name="直線矢印コネクタ 38"/>
              <p:cNvCxnSpPr/>
              <p:nvPr/>
            </p:nvCxnSpPr>
            <p:spPr>
              <a:xfrm>
                <a:off x="326416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/>
              <p:cNvSpPr txBox="1"/>
              <p:nvPr/>
            </p:nvSpPr>
            <p:spPr>
              <a:xfrm>
                <a:off x="3266976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1" name="グループ化 33"/>
            <p:cNvGrpSpPr/>
            <p:nvPr/>
          </p:nvGrpSpPr>
          <p:grpSpPr>
            <a:xfrm>
              <a:off x="7304154" y="4071942"/>
              <a:ext cx="1284544" cy="541312"/>
              <a:chOff x="5193294" y="2638800"/>
              <a:chExt cx="1807598" cy="541312"/>
            </a:xfrm>
          </p:grpSpPr>
          <p:sp>
            <p:nvSpPr>
              <p:cNvPr id="28" name="テキスト ボックス 27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29" name="直線矢印コネクタ 28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2" name="直線矢印コネクタ 31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4" name="直線矢印コネクタ 33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テキスト ボックス 34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2" name="グループ化 32"/>
            <p:cNvGrpSpPr/>
            <p:nvPr/>
          </p:nvGrpSpPr>
          <p:grpSpPr>
            <a:xfrm>
              <a:off x="6946958" y="4076324"/>
              <a:ext cx="232865" cy="428628"/>
              <a:chOff x="4000496" y="2655324"/>
              <a:chExt cx="714380" cy="428628"/>
            </a:xfrm>
          </p:grpSpPr>
          <p:grpSp>
            <p:nvGrpSpPr>
              <p:cNvPr id="23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26" name="直線矢印コネクタ 25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テキスト ボックス 24"/>
              <p:cNvSpPr txBox="1"/>
              <p:nvPr/>
            </p:nvSpPr>
            <p:spPr>
              <a:xfrm>
                <a:off x="4000496" y="26553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24" name="グループ化 59"/>
          <p:cNvGrpSpPr/>
          <p:nvPr/>
        </p:nvGrpSpPr>
        <p:grpSpPr>
          <a:xfrm>
            <a:off x="2579944" y="4643446"/>
            <a:ext cx="1063362" cy="528732"/>
            <a:chOff x="1313200" y="2638800"/>
            <a:chExt cx="1063362" cy="528732"/>
          </a:xfrm>
        </p:grpSpPr>
        <p:sp>
          <p:nvSpPr>
            <p:cNvPr id="47" name="テキスト ボックス 60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48" name="直線矢印コネクタ 61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46" name="グループ化 65"/>
          <p:cNvGrpSpPr/>
          <p:nvPr/>
        </p:nvGrpSpPr>
        <p:grpSpPr>
          <a:xfrm>
            <a:off x="3714744" y="4643446"/>
            <a:ext cx="491858" cy="428628"/>
            <a:chOff x="4000496" y="2655324"/>
            <a:chExt cx="714380" cy="428628"/>
          </a:xfrm>
        </p:grpSpPr>
        <p:grpSp>
          <p:nvGrpSpPr>
            <p:cNvPr id="52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55" name="直線矢印コネクタ 54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テキスト ボックス 53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3" name="グループ化 56"/>
          <p:cNvGrpSpPr/>
          <p:nvPr/>
        </p:nvGrpSpPr>
        <p:grpSpPr>
          <a:xfrm>
            <a:off x="4278040" y="4572008"/>
            <a:ext cx="1063362" cy="714380"/>
            <a:chOff x="7937794" y="4786322"/>
            <a:chExt cx="1063362" cy="714380"/>
          </a:xfrm>
        </p:grpSpPr>
        <p:grpSp>
          <p:nvGrpSpPr>
            <p:cNvPr id="57" name="グループ化 75"/>
            <p:cNvGrpSpPr/>
            <p:nvPr/>
          </p:nvGrpSpPr>
          <p:grpSpPr>
            <a:xfrm>
              <a:off x="7937794" y="4786322"/>
              <a:ext cx="1063362" cy="528732"/>
              <a:chOff x="1313200" y="2638800"/>
              <a:chExt cx="1063362" cy="528732"/>
            </a:xfrm>
          </p:grpSpPr>
          <p:sp>
            <p:nvSpPr>
              <p:cNvPr id="63" name="テキスト ボックス 62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64" name="直線矢印コネクタ 63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テキスト ボックス 64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66" name="直線矢印コネクタ 65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テキスト ボックス 66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58" name="グループ化 88"/>
            <p:cNvGrpSpPr/>
            <p:nvPr/>
          </p:nvGrpSpPr>
          <p:grpSpPr>
            <a:xfrm>
              <a:off x="7937794" y="5131370"/>
              <a:ext cx="1040920" cy="369332"/>
              <a:chOff x="5429256" y="5214950"/>
              <a:chExt cx="1040920" cy="369332"/>
            </a:xfrm>
          </p:grpSpPr>
          <p:sp>
            <p:nvSpPr>
              <p:cNvPr id="60" name="テキスト ボックス 54"/>
              <p:cNvSpPr txBox="1"/>
              <p:nvPr/>
            </p:nvSpPr>
            <p:spPr>
              <a:xfrm>
                <a:off x="618772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61" name="テキスト ボックス 55"/>
              <p:cNvSpPr txBox="1"/>
              <p:nvPr/>
            </p:nvSpPr>
            <p:spPr>
              <a:xfrm>
                <a:off x="542925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62" name="直線矢印コネクタ 61"/>
              <p:cNvCxnSpPr/>
              <p:nvPr/>
            </p:nvCxnSpPr>
            <p:spPr>
              <a:xfrm rot="5400000" flipH="1" flipV="1">
                <a:off x="5986916" y="5101407"/>
                <a:ext cx="0" cy="90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テキスト ボックス 67"/>
          <p:cNvSpPr txBox="1"/>
          <p:nvPr/>
        </p:nvSpPr>
        <p:spPr>
          <a:xfrm>
            <a:off x="6788695" y="4071942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300" dirty="0" smtClean="0"/>
              <a:t>&gt;&gt;</a:t>
            </a:r>
            <a:r>
              <a:rPr lang="en-US" altLang="ja-JP" sz="2400" dirty="0" smtClean="0"/>
              <a:t>&gt;</a:t>
            </a:r>
            <a:endParaRPr kumimoji="1" lang="ja-JP" altLang="en-US" sz="2400" dirty="0" smtClean="0"/>
          </a:p>
        </p:txBody>
      </p:sp>
      <p:grpSp>
        <p:nvGrpSpPr>
          <p:cNvPr id="59" name="グループ化 68"/>
          <p:cNvGrpSpPr/>
          <p:nvPr/>
        </p:nvGrpSpPr>
        <p:grpSpPr>
          <a:xfrm>
            <a:off x="1571604" y="5766541"/>
            <a:ext cx="2593416" cy="662855"/>
            <a:chOff x="1049890" y="5766541"/>
            <a:chExt cx="2593416" cy="662855"/>
          </a:xfrm>
        </p:grpSpPr>
        <p:grpSp>
          <p:nvGrpSpPr>
            <p:cNvPr id="69" name="グループ化 33"/>
            <p:cNvGrpSpPr/>
            <p:nvPr/>
          </p:nvGrpSpPr>
          <p:grpSpPr>
            <a:xfrm>
              <a:off x="1049890" y="5766541"/>
              <a:ext cx="1807598" cy="662855"/>
              <a:chOff x="5193294" y="2638800"/>
              <a:chExt cx="1807598" cy="662855"/>
            </a:xfrm>
          </p:grpSpPr>
          <p:sp>
            <p:nvSpPr>
              <p:cNvPr id="75" name="テキスト ボックス 7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77" name="直線矢印コネクタ 76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テキスト ボックス 77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80" name="直線矢印コネクタ 79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テキスト ボックス 80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82" name="直線矢印コネクタ 81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70" name="グループ化 93"/>
            <p:cNvGrpSpPr/>
            <p:nvPr/>
          </p:nvGrpSpPr>
          <p:grpSpPr>
            <a:xfrm>
              <a:off x="2832842" y="5786454"/>
              <a:ext cx="810464" cy="528732"/>
              <a:chOff x="1643042" y="2638800"/>
              <a:chExt cx="810464" cy="528732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73" name="直線矢印コネクタ 72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テキスト ボックス 73"/>
              <p:cNvSpPr txBox="1"/>
              <p:nvPr/>
            </p:nvSpPr>
            <p:spPr>
              <a:xfrm>
                <a:off x="2071670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</p:grpSp>
      <p:grpSp>
        <p:nvGrpSpPr>
          <p:cNvPr id="71" name="グループ化 83"/>
          <p:cNvGrpSpPr/>
          <p:nvPr/>
        </p:nvGrpSpPr>
        <p:grpSpPr>
          <a:xfrm>
            <a:off x="4972680" y="5766541"/>
            <a:ext cx="2599716" cy="662855"/>
            <a:chOff x="4857752" y="5766541"/>
            <a:chExt cx="2599716" cy="662855"/>
          </a:xfrm>
        </p:grpSpPr>
        <p:grpSp>
          <p:nvGrpSpPr>
            <p:cNvPr id="84" name="グループ化 33"/>
            <p:cNvGrpSpPr/>
            <p:nvPr/>
          </p:nvGrpSpPr>
          <p:grpSpPr>
            <a:xfrm>
              <a:off x="5550484" y="5766541"/>
              <a:ext cx="1906984" cy="662855"/>
              <a:chOff x="5193294" y="2638800"/>
              <a:chExt cx="1906984" cy="662855"/>
            </a:xfrm>
          </p:grpSpPr>
          <p:sp>
            <p:nvSpPr>
              <p:cNvPr id="90" name="テキスト ボックス 8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b</a:t>
                </a:r>
                <a:endParaRPr kumimoji="1" lang="ja-JP" altLang="en-US" dirty="0"/>
              </a:p>
            </p:txBody>
          </p:sp>
          <p:cxnSp>
            <p:nvCxnSpPr>
              <p:cNvPr id="92" name="直線矢印コネクタ 91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テキスト ボックス 92"/>
              <p:cNvSpPr txBox="1"/>
              <p:nvPr/>
            </p:nvSpPr>
            <p:spPr>
              <a:xfrm>
                <a:off x="519329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K</a:t>
                </a:r>
                <a:endParaRPr kumimoji="1" lang="ja-JP" altLang="en-US" dirty="0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5951764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95" name="直線矢印コネクタ 94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テキスト ボックス 95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</a:p>
            </p:txBody>
          </p:sp>
          <p:cxnSp>
            <p:nvCxnSpPr>
              <p:cNvPr id="97" name="直線矢印コネクタ 96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テキスト ボックス 97"/>
              <p:cNvSpPr txBox="1"/>
              <p:nvPr/>
            </p:nvSpPr>
            <p:spPr>
              <a:xfrm>
                <a:off x="6718442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  <p:grpSp>
          <p:nvGrpSpPr>
            <p:cNvPr id="85" name="グループ化 99"/>
            <p:cNvGrpSpPr/>
            <p:nvPr/>
          </p:nvGrpSpPr>
          <p:grpSpPr>
            <a:xfrm>
              <a:off x="4857752" y="5767200"/>
              <a:ext cx="758470" cy="528732"/>
              <a:chOff x="1313200" y="2638800"/>
              <a:chExt cx="758470" cy="528732"/>
            </a:xfrm>
          </p:grpSpPr>
          <p:sp>
            <p:nvSpPr>
              <p:cNvPr id="87" name="テキスト ボックス 86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88" name="直線矢印コネクタ 87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テキスト ボックス 88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</p:grpSp>
      </p:grpSp>
      <p:sp>
        <p:nvSpPr>
          <p:cNvPr id="99" name="テキスト ボックス 98"/>
          <p:cNvSpPr txBox="1"/>
          <p:nvPr/>
        </p:nvSpPr>
        <p:spPr>
          <a:xfrm>
            <a:off x="3643306" y="4643446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</a:t>
            </a:r>
            <a:endParaRPr kumimoji="1" lang="ja-JP" altLang="en-US" dirty="0" smtClean="0"/>
          </a:p>
        </p:txBody>
      </p:sp>
      <p:sp>
        <p:nvSpPr>
          <p:cNvPr id="100" name="角丸四角形吹き出し 99"/>
          <p:cNvSpPr/>
          <p:nvPr/>
        </p:nvSpPr>
        <p:spPr>
          <a:xfrm>
            <a:off x="5072066" y="1571612"/>
            <a:ext cx="3143272" cy="857256"/>
          </a:xfrm>
          <a:prstGeom prst="wedgeRoundRectCallout">
            <a:avLst>
              <a:gd name="adj1" fmla="val -35077"/>
              <a:gd name="adj2" fmla="val 68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rgbClr val="0000FF"/>
                </a:solidFill>
              </a:rPr>
              <a:t>Coalg</a:t>
            </a:r>
            <a:r>
              <a:rPr lang="en-US" altLang="ja-JP" sz="4800" dirty="0" smtClean="0">
                <a:solidFill>
                  <a:srgbClr val="0000FF"/>
                </a:solidFill>
              </a:rPr>
              <a:t>(</a:t>
            </a:r>
            <a:r>
              <a:rPr lang="en-US" altLang="ja-JP" sz="3200" dirty="0" smtClean="0">
                <a:solidFill>
                  <a:srgbClr val="0000FF"/>
                </a:solidFill>
              </a:rPr>
              <a:t> T(-×K)</a:t>
            </a:r>
            <a:r>
              <a:rPr lang="en-US" altLang="ja-JP" sz="5400" baseline="30000" dirty="0" smtClean="0">
                <a:solidFill>
                  <a:srgbClr val="0000FF"/>
                </a:solidFill>
              </a:rPr>
              <a:t>J </a:t>
            </a:r>
            <a:r>
              <a:rPr lang="en-US" altLang="ja-JP" sz="4800" dirty="0" smtClean="0">
                <a:solidFill>
                  <a:srgbClr val="0000FF"/>
                </a:solidFill>
              </a:rPr>
              <a:t>)</a:t>
            </a:r>
            <a:endParaRPr kumimoji="1" lang="ja-JP" altLang="en-US" sz="3200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Categorical Arrow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9968" y="5792948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0000FF"/>
                </a:solidFill>
              </a:rPr>
              <a:t>≅</a:t>
            </a:r>
            <a:endParaRPr kumimoji="1" lang="ja-JP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n categorical arrow A on C </a:t>
            </a:r>
            <a:r>
              <a:rPr lang="en-US" altLang="ja-JP" dirty="0" smtClean="0"/>
              <a:t>is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r>
              <a:rPr kumimoji="1" lang="en-US" altLang="ja-JP" dirty="0" smtClean="0"/>
              <a:t>a family of </a:t>
            </a:r>
            <a:r>
              <a:rPr kumimoji="1" lang="en-US" altLang="ja-JP" dirty="0" smtClean="0">
                <a:solidFill>
                  <a:srgbClr val="0000FF"/>
                </a:solidFill>
              </a:rPr>
              <a:t>categories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A(J, K) </a:t>
            </a:r>
            <a:r>
              <a:rPr lang="ja-JP" altLang="en-US" dirty="0" smtClean="0"/>
              <a:t>∍ </a:t>
            </a: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	three families of </a:t>
            </a:r>
            <a:r>
              <a:rPr lang="en-US" altLang="ja-JP" dirty="0" smtClean="0">
                <a:solidFill>
                  <a:srgbClr val="FF0000"/>
                </a:solidFill>
              </a:rPr>
              <a:t>functors</a:t>
            </a:r>
          </a:p>
          <a:p>
            <a:r>
              <a:rPr lang="en-US" altLang="ja-JP" dirty="0" smtClean="0"/>
              <a:t>(Embedding a pure function f:J</a:t>
            </a:r>
            <a:r>
              <a:rPr lang="ja-JP" altLang="en-US" dirty="0" smtClean="0"/>
              <a:t> →</a:t>
            </a:r>
            <a:r>
              <a:rPr lang="en-US" altLang="ja-JP" dirty="0" smtClean="0"/>
              <a:t>K)</a:t>
            </a:r>
          </a:p>
          <a:p>
            <a:r>
              <a:rPr lang="en-US" altLang="ja-JP" dirty="0" smtClean="0"/>
              <a:t>(Sequential composition)          ,</a:t>
            </a:r>
          </a:p>
          <a:p>
            <a:r>
              <a:rPr lang="en-US" altLang="ja-JP" dirty="0" smtClean="0"/>
              <a:t>(Sideline)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	satisfying certain axioms, e.g.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</p:txBody>
      </p:sp>
      <p:grpSp>
        <p:nvGrpSpPr>
          <p:cNvPr id="3" name="グループ化 5"/>
          <p:cNvGrpSpPr/>
          <p:nvPr/>
        </p:nvGrpSpPr>
        <p:grpSpPr>
          <a:xfrm>
            <a:off x="5937530" y="2471640"/>
            <a:ext cx="1063362" cy="528732"/>
            <a:chOff x="1313200" y="2638800"/>
            <a:chExt cx="1063362" cy="52873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6" name="グループ化 11"/>
          <p:cNvGrpSpPr/>
          <p:nvPr/>
        </p:nvGrpSpPr>
        <p:grpSpPr>
          <a:xfrm>
            <a:off x="6929454" y="3429000"/>
            <a:ext cx="1442502" cy="500066"/>
            <a:chOff x="5823258" y="4033116"/>
            <a:chExt cx="1228188" cy="528732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153100" y="4192516"/>
              <a:ext cx="59064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</a:t>
              </a:r>
              <a:r>
                <a:rPr kumimoji="1" lang="en-US" altLang="ja-JP" dirty="0" smtClean="0"/>
                <a:t>rr</a:t>
              </a:r>
              <a:r>
                <a:rPr lang="ja-JP" altLang="en-US" dirty="0"/>
                <a:t> </a:t>
              </a:r>
              <a:r>
                <a:rPr kumimoji="1" lang="en-US" altLang="ja-JP" dirty="0" smtClean="0"/>
                <a:t>f</a:t>
              </a:r>
              <a:endParaRPr kumimoji="1" lang="ja-JP" altLang="en-US" dirty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5914058" y="436913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5823258" y="4033116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grpSp>
          <p:nvGrpSpPr>
            <p:cNvPr id="12" name="グループ化 58"/>
            <p:cNvGrpSpPr/>
            <p:nvPr/>
          </p:nvGrpSpPr>
          <p:grpSpPr>
            <a:xfrm>
              <a:off x="6743744" y="4033116"/>
              <a:ext cx="307702" cy="369332"/>
              <a:chOff x="6193124" y="3686086"/>
              <a:chExt cx="307702" cy="369332"/>
            </a:xfrm>
          </p:grpSpPr>
          <p:cxnSp>
            <p:nvCxnSpPr>
              <p:cNvPr id="17" name="直線矢印コネクタ 16"/>
              <p:cNvCxnSpPr/>
              <p:nvPr/>
            </p:nvCxnSpPr>
            <p:spPr>
              <a:xfrm>
                <a:off x="6193124" y="4022106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/>
              <p:cNvSpPr txBox="1"/>
              <p:nvPr/>
            </p:nvSpPr>
            <p:spPr>
              <a:xfrm>
                <a:off x="6195934" y="3686086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</p:grpSp>
      <p:grpSp>
        <p:nvGrpSpPr>
          <p:cNvPr id="16" name="グループ化 18"/>
          <p:cNvGrpSpPr/>
          <p:nvPr/>
        </p:nvGrpSpPr>
        <p:grpSpPr>
          <a:xfrm>
            <a:off x="5214942" y="4143379"/>
            <a:ext cx="3373748" cy="482973"/>
            <a:chOff x="5214942" y="4071942"/>
            <a:chExt cx="3373748" cy="541312"/>
          </a:xfrm>
        </p:grpSpPr>
        <p:grpSp>
          <p:nvGrpSpPr>
            <p:cNvPr id="19" name="グループ化 30"/>
            <p:cNvGrpSpPr/>
            <p:nvPr/>
          </p:nvGrpSpPr>
          <p:grpSpPr>
            <a:xfrm>
              <a:off x="5214943" y="4071942"/>
              <a:ext cx="755663" cy="528732"/>
              <a:chOff x="1313200" y="2638800"/>
              <a:chExt cx="1063362" cy="528732"/>
            </a:xfrm>
          </p:grpSpPr>
          <p:sp>
            <p:nvSpPr>
              <p:cNvPr id="41" name="テキスト ボックス 5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42" name="直線矢印コネクタ 41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テキスト ボックス 44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20" name="グループ化 31"/>
            <p:cNvGrpSpPr/>
            <p:nvPr/>
          </p:nvGrpSpPr>
          <p:grpSpPr>
            <a:xfrm>
              <a:off x="6064370" y="4071942"/>
              <a:ext cx="739715" cy="529170"/>
              <a:chOff x="2508506" y="2638800"/>
              <a:chExt cx="1040920" cy="529170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838348" y="2798638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7" name="直線矢印コネクタ 36"/>
              <p:cNvCxnSpPr/>
              <p:nvPr/>
            </p:nvCxnSpPr>
            <p:spPr>
              <a:xfrm>
                <a:off x="259930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2508506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9" name="直線矢印コネクタ 38"/>
              <p:cNvCxnSpPr/>
              <p:nvPr/>
            </p:nvCxnSpPr>
            <p:spPr>
              <a:xfrm>
                <a:off x="326416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/>
              <p:cNvSpPr txBox="1"/>
              <p:nvPr/>
            </p:nvSpPr>
            <p:spPr>
              <a:xfrm>
                <a:off x="3266976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1" name="グループ化 33"/>
            <p:cNvGrpSpPr/>
            <p:nvPr/>
          </p:nvGrpSpPr>
          <p:grpSpPr>
            <a:xfrm>
              <a:off x="7304154" y="4071942"/>
              <a:ext cx="1284544" cy="541312"/>
              <a:chOff x="5193294" y="2638800"/>
              <a:chExt cx="1807598" cy="541312"/>
            </a:xfrm>
          </p:grpSpPr>
          <p:sp>
            <p:nvSpPr>
              <p:cNvPr id="28" name="テキスト ボックス 27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29" name="直線矢印コネクタ 28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2" name="直線矢印コネクタ 31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4" name="直線矢印コネクタ 33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テキスト ボックス 34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2" name="グループ化 32"/>
            <p:cNvGrpSpPr/>
            <p:nvPr/>
          </p:nvGrpSpPr>
          <p:grpSpPr>
            <a:xfrm>
              <a:off x="6946958" y="4076324"/>
              <a:ext cx="232865" cy="428628"/>
              <a:chOff x="4000496" y="2655324"/>
              <a:chExt cx="714380" cy="428628"/>
            </a:xfrm>
          </p:grpSpPr>
          <p:grpSp>
            <p:nvGrpSpPr>
              <p:cNvPr id="23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26" name="直線矢印コネクタ 25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テキスト ボックス 24"/>
              <p:cNvSpPr txBox="1"/>
              <p:nvPr/>
            </p:nvSpPr>
            <p:spPr>
              <a:xfrm>
                <a:off x="4000496" y="26553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24" name="グループ化 59"/>
          <p:cNvGrpSpPr/>
          <p:nvPr/>
        </p:nvGrpSpPr>
        <p:grpSpPr>
          <a:xfrm>
            <a:off x="2579944" y="4643446"/>
            <a:ext cx="1063362" cy="528732"/>
            <a:chOff x="1313200" y="2638800"/>
            <a:chExt cx="1063362" cy="528732"/>
          </a:xfrm>
        </p:grpSpPr>
        <p:sp>
          <p:nvSpPr>
            <p:cNvPr id="47" name="テキスト ボックス 60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48" name="直線矢印コネクタ 61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46" name="グループ化 65"/>
          <p:cNvGrpSpPr/>
          <p:nvPr/>
        </p:nvGrpSpPr>
        <p:grpSpPr>
          <a:xfrm>
            <a:off x="3714744" y="4643446"/>
            <a:ext cx="491858" cy="428628"/>
            <a:chOff x="4000496" y="2655324"/>
            <a:chExt cx="714380" cy="428628"/>
          </a:xfrm>
        </p:grpSpPr>
        <p:grpSp>
          <p:nvGrpSpPr>
            <p:cNvPr id="52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55" name="直線矢印コネクタ 54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テキスト ボックス 53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3" name="グループ化 56"/>
          <p:cNvGrpSpPr/>
          <p:nvPr/>
        </p:nvGrpSpPr>
        <p:grpSpPr>
          <a:xfrm>
            <a:off x="4278040" y="4572008"/>
            <a:ext cx="1063362" cy="714380"/>
            <a:chOff x="7937794" y="4786322"/>
            <a:chExt cx="1063362" cy="714380"/>
          </a:xfrm>
        </p:grpSpPr>
        <p:grpSp>
          <p:nvGrpSpPr>
            <p:cNvPr id="57" name="グループ化 75"/>
            <p:cNvGrpSpPr/>
            <p:nvPr/>
          </p:nvGrpSpPr>
          <p:grpSpPr>
            <a:xfrm>
              <a:off x="7937794" y="4786322"/>
              <a:ext cx="1063362" cy="528732"/>
              <a:chOff x="1313200" y="2638800"/>
              <a:chExt cx="1063362" cy="528732"/>
            </a:xfrm>
          </p:grpSpPr>
          <p:sp>
            <p:nvSpPr>
              <p:cNvPr id="63" name="テキスト ボックス 62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64" name="直線矢印コネクタ 63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テキスト ボックス 64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66" name="直線矢印コネクタ 65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テキスト ボックス 66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58" name="グループ化 88"/>
            <p:cNvGrpSpPr/>
            <p:nvPr/>
          </p:nvGrpSpPr>
          <p:grpSpPr>
            <a:xfrm>
              <a:off x="7937794" y="5131370"/>
              <a:ext cx="1040920" cy="369332"/>
              <a:chOff x="5429256" y="5214950"/>
              <a:chExt cx="1040920" cy="369332"/>
            </a:xfrm>
          </p:grpSpPr>
          <p:sp>
            <p:nvSpPr>
              <p:cNvPr id="60" name="テキスト ボックス 54"/>
              <p:cNvSpPr txBox="1"/>
              <p:nvPr/>
            </p:nvSpPr>
            <p:spPr>
              <a:xfrm>
                <a:off x="618772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61" name="テキスト ボックス 55"/>
              <p:cNvSpPr txBox="1"/>
              <p:nvPr/>
            </p:nvSpPr>
            <p:spPr>
              <a:xfrm>
                <a:off x="542925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62" name="直線矢印コネクタ 61"/>
              <p:cNvCxnSpPr/>
              <p:nvPr/>
            </p:nvCxnSpPr>
            <p:spPr>
              <a:xfrm rot="5400000" flipH="1" flipV="1">
                <a:off x="5986916" y="5101407"/>
                <a:ext cx="0" cy="90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テキスト ボックス 67"/>
          <p:cNvSpPr txBox="1"/>
          <p:nvPr/>
        </p:nvSpPr>
        <p:spPr>
          <a:xfrm>
            <a:off x="6788695" y="4071942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300" dirty="0" smtClean="0"/>
              <a:t>&gt;&gt;</a:t>
            </a:r>
            <a:r>
              <a:rPr lang="en-US" altLang="ja-JP" sz="2400" dirty="0" smtClean="0"/>
              <a:t>&gt;</a:t>
            </a:r>
            <a:endParaRPr kumimoji="1" lang="ja-JP" altLang="en-US" sz="2400" dirty="0" smtClean="0"/>
          </a:p>
        </p:txBody>
      </p:sp>
      <p:grpSp>
        <p:nvGrpSpPr>
          <p:cNvPr id="59" name="グループ化 68"/>
          <p:cNvGrpSpPr/>
          <p:nvPr/>
        </p:nvGrpSpPr>
        <p:grpSpPr>
          <a:xfrm>
            <a:off x="1571604" y="5766541"/>
            <a:ext cx="2593416" cy="662855"/>
            <a:chOff x="1049890" y="5766541"/>
            <a:chExt cx="2593416" cy="662855"/>
          </a:xfrm>
        </p:grpSpPr>
        <p:grpSp>
          <p:nvGrpSpPr>
            <p:cNvPr id="69" name="グループ化 33"/>
            <p:cNvGrpSpPr/>
            <p:nvPr/>
          </p:nvGrpSpPr>
          <p:grpSpPr>
            <a:xfrm>
              <a:off x="1049890" y="5766541"/>
              <a:ext cx="1807598" cy="662855"/>
              <a:chOff x="5193294" y="2638800"/>
              <a:chExt cx="1807598" cy="662855"/>
            </a:xfrm>
          </p:grpSpPr>
          <p:sp>
            <p:nvSpPr>
              <p:cNvPr id="75" name="テキスト ボックス 7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77" name="直線矢印コネクタ 76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テキスト ボックス 77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80" name="直線矢印コネクタ 79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テキスト ボックス 80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82" name="直線矢印コネクタ 81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70" name="グループ化 93"/>
            <p:cNvGrpSpPr/>
            <p:nvPr/>
          </p:nvGrpSpPr>
          <p:grpSpPr>
            <a:xfrm>
              <a:off x="2832842" y="5786454"/>
              <a:ext cx="810464" cy="528732"/>
              <a:chOff x="1643042" y="2638800"/>
              <a:chExt cx="810464" cy="528732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73" name="直線矢印コネクタ 72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テキスト ボックス 73"/>
              <p:cNvSpPr txBox="1"/>
              <p:nvPr/>
            </p:nvSpPr>
            <p:spPr>
              <a:xfrm>
                <a:off x="2071670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</p:grpSp>
      <p:grpSp>
        <p:nvGrpSpPr>
          <p:cNvPr id="71" name="グループ化 83"/>
          <p:cNvGrpSpPr/>
          <p:nvPr/>
        </p:nvGrpSpPr>
        <p:grpSpPr>
          <a:xfrm>
            <a:off x="4972680" y="5766541"/>
            <a:ext cx="2599716" cy="662855"/>
            <a:chOff x="4857752" y="5766541"/>
            <a:chExt cx="2599716" cy="662855"/>
          </a:xfrm>
        </p:grpSpPr>
        <p:grpSp>
          <p:nvGrpSpPr>
            <p:cNvPr id="84" name="グループ化 33"/>
            <p:cNvGrpSpPr/>
            <p:nvPr/>
          </p:nvGrpSpPr>
          <p:grpSpPr>
            <a:xfrm>
              <a:off x="5550484" y="5766541"/>
              <a:ext cx="1906984" cy="662855"/>
              <a:chOff x="5193294" y="2638800"/>
              <a:chExt cx="1906984" cy="662855"/>
            </a:xfrm>
          </p:grpSpPr>
          <p:sp>
            <p:nvSpPr>
              <p:cNvPr id="90" name="テキスト ボックス 8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b</a:t>
                </a:r>
                <a:endParaRPr kumimoji="1" lang="ja-JP" altLang="en-US" dirty="0"/>
              </a:p>
            </p:txBody>
          </p:sp>
          <p:cxnSp>
            <p:nvCxnSpPr>
              <p:cNvPr id="92" name="直線矢印コネクタ 91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テキスト ボックス 92"/>
              <p:cNvSpPr txBox="1"/>
              <p:nvPr/>
            </p:nvSpPr>
            <p:spPr>
              <a:xfrm>
                <a:off x="519329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K</a:t>
                </a:r>
                <a:endParaRPr kumimoji="1" lang="ja-JP" altLang="en-US" dirty="0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5951764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95" name="直線矢印コネクタ 94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テキスト ボックス 95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</a:p>
            </p:txBody>
          </p:sp>
          <p:cxnSp>
            <p:nvCxnSpPr>
              <p:cNvPr id="97" name="直線矢印コネクタ 96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テキスト ボックス 97"/>
              <p:cNvSpPr txBox="1"/>
              <p:nvPr/>
            </p:nvSpPr>
            <p:spPr>
              <a:xfrm>
                <a:off x="6718442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  <p:grpSp>
          <p:nvGrpSpPr>
            <p:cNvPr id="85" name="グループ化 99"/>
            <p:cNvGrpSpPr/>
            <p:nvPr/>
          </p:nvGrpSpPr>
          <p:grpSpPr>
            <a:xfrm>
              <a:off x="4857752" y="5767200"/>
              <a:ext cx="758470" cy="528732"/>
              <a:chOff x="1313200" y="2638800"/>
              <a:chExt cx="758470" cy="528732"/>
            </a:xfrm>
          </p:grpSpPr>
          <p:sp>
            <p:nvSpPr>
              <p:cNvPr id="87" name="テキスト ボックス 86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88" name="直線矢印コネクタ 87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テキスト ボックス 88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</p:grpSp>
      </p:grpSp>
      <p:sp>
        <p:nvSpPr>
          <p:cNvPr id="99" name="テキスト ボックス 98"/>
          <p:cNvSpPr txBox="1"/>
          <p:nvPr/>
        </p:nvSpPr>
        <p:spPr>
          <a:xfrm>
            <a:off x="3643306" y="4643446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</a:t>
            </a:r>
            <a:endParaRPr kumimoji="1" lang="ja-JP" altLang="en-US" dirty="0" smtClean="0"/>
          </a:p>
        </p:txBody>
      </p:sp>
      <p:sp>
        <p:nvSpPr>
          <p:cNvPr id="100" name="角丸四角形吹き出し 99"/>
          <p:cNvSpPr/>
          <p:nvPr/>
        </p:nvSpPr>
        <p:spPr>
          <a:xfrm>
            <a:off x="5072066" y="1571612"/>
            <a:ext cx="3143272" cy="857256"/>
          </a:xfrm>
          <a:prstGeom prst="wedgeRoundRectCallout">
            <a:avLst>
              <a:gd name="adj1" fmla="val -35077"/>
              <a:gd name="adj2" fmla="val 68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rgbClr val="0000FF"/>
                </a:solidFill>
              </a:rPr>
              <a:t>Coalg</a:t>
            </a:r>
            <a:r>
              <a:rPr lang="en-US" altLang="ja-JP" sz="4800" dirty="0" smtClean="0">
                <a:solidFill>
                  <a:srgbClr val="0000FF"/>
                </a:solidFill>
              </a:rPr>
              <a:t>(</a:t>
            </a:r>
            <a:r>
              <a:rPr lang="en-US" altLang="ja-JP" sz="3200" dirty="0" smtClean="0">
                <a:solidFill>
                  <a:srgbClr val="0000FF"/>
                </a:solidFill>
              </a:rPr>
              <a:t> T(-×K)</a:t>
            </a:r>
            <a:r>
              <a:rPr lang="en-US" altLang="ja-JP" sz="5400" baseline="30000" dirty="0" smtClean="0">
                <a:solidFill>
                  <a:srgbClr val="0000FF"/>
                </a:solidFill>
              </a:rPr>
              <a:t>J </a:t>
            </a:r>
            <a:r>
              <a:rPr lang="en-US" altLang="ja-JP" sz="4800" dirty="0" smtClean="0">
                <a:solidFill>
                  <a:srgbClr val="0000FF"/>
                </a:solidFill>
              </a:rPr>
              <a:t>)</a:t>
            </a:r>
            <a:endParaRPr kumimoji="1" lang="ja-JP" altLang="en-US" sz="3200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Categorical Arrow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9968" y="5792948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0000FF"/>
                </a:solidFill>
              </a:rPr>
              <a:t>≅</a:t>
            </a:r>
            <a:endParaRPr kumimoji="1" lang="ja-JP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categorical arrow </a:t>
            </a:r>
            <a:r>
              <a:rPr kumimoji="1" lang="en-US" altLang="ja-JP" dirty="0" smtClean="0"/>
              <a:t>A on C </a:t>
            </a:r>
            <a:r>
              <a:rPr lang="en-US" altLang="ja-JP" dirty="0" smtClean="0"/>
              <a:t>is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r>
              <a:rPr kumimoji="1" lang="en-US" altLang="ja-JP" dirty="0" smtClean="0"/>
              <a:t>a family of </a:t>
            </a:r>
            <a:r>
              <a:rPr kumimoji="1" lang="en-US" altLang="ja-JP" dirty="0" smtClean="0">
                <a:solidFill>
                  <a:srgbClr val="0000FF"/>
                </a:solidFill>
              </a:rPr>
              <a:t>categories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A(J, K) </a:t>
            </a:r>
            <a:r>
              <a:rPr lang="ja-JP" altLang="en-US" dirty="0" smtClean="0"/>
              <a:t>∍ </a:t>
            </a: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	three families of </a:t>
            </a:r>
            <a:r>
              <a:rPr lang="en-US" altLang="ja-JP" dirty="0" smtClean="0">
                <a:solidFill>
                  <a:srgbClr val="0000FF"/>
                </a:solidFill>
              </a:rPr>
              <a:t>functors</a:t>
            </a:r>
          </a:p>
          <a:p>
            <a:r>
              <a:rPr lang="en-US" altLang="ja-JP" dirty="0" smtClean="0"/>
              <a:t>(Embedding a pure function f:J</a:t>
            </a:r>
            <a:r>
              <a:rPr lang="ja-JP" altLang="en-US" dirty="0" smtClean="0"/>
              <a:t> →</a:t>
            </a:r>
            <a:r>
              <a:rPr lang="en-US" altLang="ja-JP" dirty="0" smtClean="0"/>
              <a:t>K)</a:t>
            </a:r>
          </a:p>
          <a:p>
            <a:r>
              <a:rPr lang="en-US" altLang="ja-JP" dirty="0" smtClean="0"/>
              <a:t>(Sequential composition)          ,</a:t>
            </a:r>
          </a:p>
          <a:p>
            <a:r>
              <a:rPr lang="en-US" altLang="ja-JP" dirty="0" smtClean="0"/>
              <a:t>(Sideline)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	satisfying certain axioms, e.g.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</p:txBody>
      </p:sp>
      <p:grpSp>
        <p:nvGrpSpPr>
          <p:cNvPr id="3" name="グループ化 5"/>
          <p:cNvGrpSpPr/>
          <p:nvPr/>
        </p:nvGrpSpPr>
        <p:grpSpPr>
          <a:xfrm>
            <a:off x="5937530" y="2471640"/>
            <a:ext cx="1063362" cy="528732"/>
            <a:chOff x="1313200" y="2638800"/>
            <a:chExt cx="1063362" cy="52873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6" name="グループ化 11"/>
          <p:cNvGrpSpPr/>
          <p:nvPr/>
        </p:nvGrpSpPr>
        <p:grpSpPr>
          <a:xfrm>
            <a:off x="6929454" y="3429000"/>
            <a:ext cx="1442502" cy="500066"/>
            <a:chOff x="5823258" y="4033116"/>
            <a:chExt cx="1228188" cy="528732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153100" y="4192516"/>
              <a:ext cx="59064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</a:t>
              </a:r>
              <a:r>
                <a:rPr kumimoji="1" lang="en-US" altLang="ja-JP" dirty="0" smtClean="0"/>
                <a:t>rr</a:t>
              </a:r>
              <a:r>
                <a:rPr lang="ja-JP" altLang="en-US" dirty="0"/>
                <a:t> </a:t>
              </a:r>
              <a:r>
                <a:rPr kumimoji="1" lang="en-US" altLang="ja-JP" dirty="0" smtClean="0"/>
                <a:t>f</a:t>
              </a:r>
              <a:endParaRPr kumimoji="1" lang="ja-JP" altLang="en-US" dirty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5914058" y="436913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5823258" y="4033116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grpSp>
          <p:nvGrpSpPr>
            <p:cNvPr id="12" name="グループ化 58"/>
            <p:cNvGrpSpPr/>
            <p:nvPr/>
          </p:nvGrpSpPr>
          <p:grpSpPr>
            <a:xfrm>
              <a:off x="6743744" y="4033116"/>
              <a:ext cx="307702" cy="369332"/>
              <a:chOff x="6193124" y="3686086"/>
              <a:chExt cx="307702" cy="369332"/>
            </a:xfrm>
          </p:grpSpPr>
          <p:cxnSp>
            <p:nvCxnSpPr>
              <p:cNvPr id="17" name="直線矢印コネクタ 16"/>
              <p:cNvCxnSpPr/>
              <p:nvPr/>
            </p:nvCxnSpPr>
            <p:spPr>
              <a:xfrm>
                <a:off x="6193124" y="4022106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/>
              <p:cNvSpPr txBox="1"/>
              <p:nvPr/>
            </p:nvSpPr>
            <p:spPr>
              <a:xfrm>
                <a:off x="6195934" y="3686086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</p:grpSp>
      <p:grpSp>
        <p:nvGrpSpPr>
          <p:cNvPr id="16" name="グループ化 18"/>
          <p:cNvGrpSpPr/>
          <p:nvPr/>
        </p:nvGrpSpPr>
        <p:grpSpPr>
          <a:xfrm>
            <a:off x="5214942" y="4143379"/>
            <a:ext cx="3373748" cy="482973"/>
            <a:chOff x="5214942" y="4071942"/>
            <a:chExt cx="3373748" cy="541312"/>
          </a:xfrm>
        </p:grpSpPr>
        <p:grpSp>
          <p:nvGrpSpPr>
            <p:cNvPr id="19" name="グループ化 30"/>
            <p:cNvGrpSpPr/>
            <p:nvPr/>
          </p:nvGrpSpPr>
          <p:grpSpPr>
            <a:xfrm>
              <a:off x="5214943" y="4071942"/>
              <a:ext cx="755663" cy="528732"/>
              <a:chOff x="1313200" y="2638800"/>
              <a:chExt cx="1063362" cy="528732"/>
            </a:xfrm>
          </p:grpSpPr>
          <p:sp>
            <p:nvSpPr>
              <p:cNvPr id="41" name="テキスト ボックス 5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42" name="直線矢印コネクタ 41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テキスト ボックス 44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20" name="グループ化 31"/>
            <p:cNvGrpSpPr/>
            <p:nvPr/>
          </p:nvGrpSpPr>
          <p:grpSpPr>
            <a:xfrm>
              <a:off x="6064370" y="4071942"/>
              <a:ext cx="739715" cy="529170"/>
              <a:chOff x="2508506" y="2638800"/>
              <a:chExt cx="1040920" cy="529170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838348" y="2798638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7" name="直線矢印コネクタ 36"/>
              <p:cNvCxnSpPr/>
              <p:nvPr/>
            </p:nvCxnSpPr>
            <p:spPr>
              <a:xfrm>
                <a:off x="259930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2508506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9" name="直線矢印コネクタ 38"/>
              <p:cNvCxnSpPr/>
              <p:nvPr/>
            </p:nvCxnSpPr>
            <p:spPr>
              <a:xfrm>
                <a:off x="326416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/>
              <p:cNvSpPr txBox="1"/>
              <p:nvPr/>
            </p:nvSpPr>
            <p:spPr>
              <a:xfrm>
                <a:off x="3266976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1" name="グループ化 33"/>
            <p:cNvGrpSpPr/>
            <p:nvPr/>
          </p:nvGrpSpPr>
          <p:grpSpPr>
            <a:xfrm>
              <a:off x="7304154" y="4071942"/>
              <a:ext cx="1284544" cy="541312"/>
              <a:chOff x="5193294" y="2638800"/>
              <a:chExt cx="1807598" cy="541312"/>
            </a:xfrm>
          </p:grpSpPr>
          <p:sp>
            <p:nvSpPr>
              <p:cNvPr id="28" name="テキスト ボックス 27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29" name="直線矢印コネクタ 28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2" name="直線矢印コネクタ 31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4" name="直線矢印コネクタ 33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テキスト ボックス 34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2" name="グループ化 32"/>
            <p:cNvGrpSpPr/>
            <p:nvPr/>
          </p:nvGrpSpPr>
          <p:grpSpPr>
            <a:xfrm>
              <a:off x="6946958" y="4076324"/>
              <a:ext cx="232865" cy="428628"/>
              <a:chOff x="4000496" y="2655324"/>
              <a:chExt cx="714380" cy="428628"/>
            </a:xfrm>
          </p:grpSpPr>
          <p:grpSp>
            <p:nvGrpSpPr>
              <p:cNvPr id="23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26" name="直線矢印コネクタ 25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テキスト ボックス 24"/>
              <p:cNvSpPr txBox="1"/>
              <p:nvPr/>
            </p:nvSpPr>
            <p:spPr>
              <a:xfrm>
                <a:off x="4000496" y="26553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24" name="グループ化 59"/>
          <p:cNvGrpSpPr/>
          <p:nvPr/>
        </p:nvGrpSpPr>
        <p:grpSpPr>
          <a:xfrm>
            <a:off x="2579944" y="4643446"/>
            <a:ext cx="1063362" cy="528732"/>
            <a:chOff x="1313200" y="2638800"/>
            <a:chExt cx="1063362" cy="528732"/>
          </a:xfrm>
        </p:grpSpPr>
        <p:sp>
          <p:nvSpPr>
            <p:cNvPr id="47" name="テキスト ボックス 60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48" name="直線矢印コネクタ 61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46" name="グループ化 65"/>
          <p:cNvGrpSpPr/>
          <p:nvPr/>
        </p:nvGrpSpPr>
        <p:grpSpPr>
          <a:xfrm>
            <a:off x="3714744" y="4643446"/>
            <a:ext cx="491858" cy="428628"/>
            <a:chOff x="4000496" y="2655324"/>
            <a:chExt cx="714380" cy="428628"/>
          </a:xfrm>
        </p:grpSpPr>
        <p:grpSp>
          <p:nvGrpSpPr>
            <p:cNvPr id="52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55" name="直線矢印コネクタ 54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テキスト ボックス 53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3" name="グループ化 56"/>
          <p:cNvGrpSpPr/>
          <p:nvPr/>
        </p:nvGrpSpPr>
        <p:grpSpPr>
          <a:xfrm>
            <a:off x="4278040" y="4572008"/>
            <a:ext cx="1063362" cy="714380"/>
            <a:chOff x="7937794" y="4786322"/>
            <a:chExt cx="1063362" cy="714380"/>
          </a:xfrm>
        </p:grpSpPr>
        <p:grpSp>
          <p:nvGrpSpPr>
            <p:cNvPr id="57" name="グループ化 75"/>
            <p:cNvGrpSpPr/>
            <p:nvPr/>
          </p:nvGrpSpPr>
          <p:grpSpPr>
            <a:xfrm>
              <a:off x="7937794" y="4786322"/>
              <a:ext cx="1063362" cy="528732"/>
              <a:chOff x="1313200" y="2638800"/>
              <a:chExt cx="1063362" cy="528732"/>
            </a:xfrm>
          </p:grpSpPr>
          <p:sp>
            <p:nvSpPr>
              <p:cNvPr id="63" name="テキスト ボックス 62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64" name="直線矢印コネクタ 63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テキスト ボックス 64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66" name="直線矢印コネクタ 65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テキスト ボックス 66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58" name="グループ化 88"/>
            <p:cNvGrpSpPr/>
            <p:nvPr/>
          </p:nvGrpSpPr>
          <p:grpSpPr>
            <a:xfrm>
              <a:off x="7937794" y="5131370"/>
              <a:ext cx="1040920" cy="369332"/>
              <a:chOff x="5429256" y="5214950"/>
              <a:chExt cx="1040920" cy="369332"/>
            </a:xfrm>
          </p:grpSpPr>
          <p:sp>
            <p:nvSpPr>
              <p:cNvPr id="60" name="テキスト ボックス 54"/>
              <p:cNvSpPr txBox="1"/>
              <p:nvPr/>
            </p:nvSpPr>
            <p:spPr>
              <a:xfrm>
                <a:off x="618772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61" name="テキスト ボックス 55"/>
              <p:cNvSpPr txBox="1"/>
              <p:nvPr/>
            </p:nvSpPr>
            <p:spPr>
              <a:xfrm>
                <a:off x="542925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62" name="直線矢印コネクタ 61"/>
              <p:cNvCxnSpPr/>
              <p:nvPr/>
            </p:nvCxnSpPr>
            <p:spPr>
              <a:xfrm rot="5400000" flipH="1" flipV="1">
                <a:off x="5986916" y="5101407"/>
                <a:ext cx="0" cy="90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テキスト ボックス 67"/>
          <p:cNvSpPr txBox="1"/>
          <p:nvPr/>
        </p:nvSpPr>
        <p:spPr>
          <a:xfrm>
            <a:off x="6788695" y="4071942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300" dirty="0" smtClean="0"/>
              <a:t>&gt;&gt;</a:t>
            </a:r>
            <a:r>
              <a:rPr lang="en-US" altLang="ja-JP" sz="2400" dirty="0" smtClean="0"/>
              <a:t>&gt;</a:t>
            </a:r>
            <a:endParaRPr kumimoji="1" lang="ja-JP" altLang="en-US" sz="2400" dirty="0" smtClean="0"/>
          </a:p>
        </p:txBody>
      </p:sp>
      <p:grpSp>
        <p:nvGrpSpPr>
          <p:cNvPr id="59" name="グループ化 68"/>
          <p:cNvGrpSpPr/>
          <p:nvPr/>
        </p:nvGrpSpPr>
        <p:grpSpPr>
          <a:xfrm>
            <a:off x="1571604" y="5766541"/>
            <a:ext cx="2593416" cy="662855"/>
            <a:chOff x="1049890" y="5766541"/>
            <a:chExt cx="2593416" cy="662855"/>
          </a:xfrm>
        </p:grpSpPr>
        <p:grpSp>
          <p:nvGrpSpPr>
            <p:cNvPr id="69" name="グループ化 33"/>
            <p:cNvGrpSpPr/>
            <p:nvPr/>
          </p:nvGrpSpPr>
          <p:grpSpPr>
            <a:xfrm>
              <a:off x="1049890" y="5766541"/>
              <a:ext cx="1807598" cy="662855"/>
              <a:chOff x="5193294" y="2638800"/>
              <a:chExt cx="1807598" cy="662855"/>
            </a:xfrm>
          </p:grpSpPr>
          <p:sp>
            <p:nvSpPr>
              <p:cNvPr id="75" name="テキスト ボックス 7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77" name="直線矢印コネクタ 76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テキスト ボックス 77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80" name="直線矢印コネクタ 79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テキスト ボックス 80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82" name="直線矢印コネクタ 81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70" name="グループ化 93"/>
            <p:cNvGrpSpPr/>
            <p:nvPr/>
          </p:nvGrpSpPr>
          <p:grpSpPr>
            <a:xfrm>
              <a:off x="2832842" y="5786454"/>
              <a:ext cx="810464" cy="528732"/>
              <a:chOff x="1643042" y="2638800"/>
              <a:chExt cx="810464" cy="528732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73" name="直線矢印コネクタ 72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テキスト ボックス 73"/>
              <p:cNvSpPr txBox="1"/>
              <p:nvPr/>
            </p:nvSpPr>
            <p:spPr>
              <a:xfrm>
                <a:off x="2071670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</p:grpSp>
      <p:grpSp>
        <p:nvGrpSpPr>
          <p:cNvPr id="71" name="グループ化 83"/>
          <p:cNvGrpSpPr/>
          <p:nvPr/>
        </p:nvGrpSpPr>
        <p:grpSpPr>
          <a:xfrm>
            <a:off x="4972680" y="5766541"/>
            <a:ext cx="2599716" cy="662855"/>
            <a:chOff x="4857752" y="5766541"/>
            <a:chExt cx="2599716" cy="662855"/>
          </a:xfrm>
        </p:grpSpPr>
        <p:grpSp>
          <p:nvGrpSpPr>
            <p:cNvPr id="84" name="グループ化 33"/>
            <p:cNvGrpSpPr/>
            <p:nvPr/>
          </p:nvGrpSpPr>
          <p:grpSpPr>
            <a:xfrm>
              <a:off x="5550484" y="5766541"/>
              <a:ext cx="1906984" cy="662855"/>
              <a:chOff x="5193294" y="2638800"/>
              <a:chExt cx="1906984" cy="662855"/>
            </a:xfrm>
          </p:grpSpPr>
          <p:sp>
            <p:nvSpPr>
              <p:cNvPr id="90" name="テキスト ボックス 8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b</a:t>
                </a:r>
                <a:endParaRPr kumimoji="1" lang="ja-JP" altLang="en-US" dirty="0"/>
              </a:p>
            </p:txBody>
          </p:sp>
          <p:cxnSp>
            <p:nvCxnSpPr>
              <p:cNvPr id="92" name="直線矢印コネクタ 91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テキスト ボックス 92"/>
              <p:cNvSpPr txBox="1"/>
              <p:nvPr/>
            </p:nvSpPr>
            <p:spPr>
              <a:xfrm>
                <a:off x="519329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K</a:t>
                </a:r>
                <a:endParaRPr kumimoji="1" lang="ja-JP" altLang="en-US" dirty="0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5951764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95" name="直線矢印コネクタ 94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テキスト ボックス 95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</a:p>
            </p:txBody>
          </p:sp>
          <p:cxnSp>
            <p:nvCxnSpPr>
              <p:cNvPr id="97" name="直線矢印コネクタ 96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テキスト ボックス 97"/>
              <p:cNvSpPr txBox="1"/>
              <p:nvPr/>
            </p:nvSpPr>
            <p:spPr>
              <a:xfrm>
                <a:off x="6718442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  <p:grpSp>
          <p:nvGrpSpPr>
            <p:cNvPr id="85" name="グループ化 99"/>
            <p:cNvGrpSpPr/>
            <p:nvPr/>
          </p:nvGrpSpPr>
          <p:grpSpPr>
            <a:xfrm>
              <a:off x="4857752" y="5767200"/>
              <a:ext cx="758470" cy="528732"/>
              <a:chOff x="1313200" y="2638800"/>
              <a:chExt cx="758470" cy="528732"/>
            </a:xfrm>
          </p:grpSpPr>
          <p:sp>
            <p:nvSpPr>
              <p:cNvPr id="87" name="テキスト ボックス 86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88" name="直線矢印コネクタ 87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テキスト ボックス 88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</p:grpSp>
      </p:grpSp>
      <p:sp>
        <p:nvSpPr>
          <p:cNvPr id="99" name="テキスト ボックス 98"/>
          <p:cNvSpPr txBox="1"/>
          <p:nvPr/>
        </p:nvSpPr>
        <p:spPr>
          <a:xfrm>
            <a:off x="3643306" y="4643446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Bisimulation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510933"/>
          </a:xfrm>
        </p:spPr>
        <p:txBody>
          <a:bodyPr/>
          <a:lstStyle/>
          <a:p>
            <a:r>
              <a:rPr lang="en-US" altLang="ja-JP" dirty="0" smtClean="0"/>
              <a:t>When </a:t>
            </a:r>
          </a:p>
          <a:p>
            <a:pPr>
              <a:buNone/>
            </a:pPr>
            <a:r>
              <a:rPr lang="en-US" altLang="ja-JP" dirty="0" smtClean="0"/>
              <a:t>	A(J, K)</a:t>
            </a:r>
            <a:r>
              <a:rPr lang="ja-JP" altLang="en-US" dirty="0" smtClean="0"/>
              <a:t> </a:t>
            </a:r>
            <a:r>
              <a:rPr lang="en-US" altLang="ja-JP" sz="3600" dirty="0" smtClean="0"/>
              <a:t>(</a:t>
            </a:r>
            <a:r>
              <a:rPr lang="en-US" altLang="ja-JP" dirty="0" smtClean="0"/>
              <a:t>= {     </a:t>
            </a:r>
            <a:r>
              <a:rPr lang="en-US" altLang="ja-JP" sz="2000" dirty="0" smtClean="0"/>
              <a:t> c</a:t>
            </a:r>
            <a:r>
              <a:rPr lang="en-US" altLang="ja-JP" dirty="0" smtClean="0"/>
              <a:t>      }</a:t>
            </a:r>
            <a:r>
              <a:rPr lang="en-US" altLang="ja-JP" sz="3600" dirty="0" smtClean="0"/>
              <a:t>)</a:t>
            </a:r>
            <a:r>
              <a:rPr lang="en-US" altLang="ja-JP" dirty="0" smtClean="0"/>
              <a:t>     :=    Coalg</a:t>
            </a:r>
            <a:r>
              <a:rPr lang="en-US" altLang="ja-JP" sz="4800" dirty="0" smtClean="0"/>
              <a:t>(</a:t>
            </a:r>
            <a:r>
              <a:rPr lang="en-US" altLang="ja-JP" dirty="0" smtClean="0"/>
              <a:t> T(-×K)</a:t>
            </a:r>
            <a:r>
              <a:rPr lang="en-US" altLang="ja-JP" sz="5400" baseline="30000" dirty="0" smtClean="0"/>
              <a:t>J </a:t>
            </a:r>
            <a:r>
              <a:rPr lang="en-US" altLang="ja-JP" sz="4800" dirty="0" smtClean="0"/>
              <a:t>)</a:t>
            </a:r>
            <a:endParaRPr lang="ja-JP" altLang="en-US" baseline="30000" dirty="0" smtClean="0"/>
          </a:p>
          <a:p>
            <a:endParaRPr kumimoji="1" lang="ja-JP" altLang="en-US" dirty="0"/>
          </a:p>
        </p:txBody>
      </p:sp>
      <p:grpSp>
        <p:nvGrpSpPr>
          <p:cNvPr id="4" name="グループ化 5"/>
          <p:cNvGrpSpPr/>
          <p:nvPr/>
        </p:nvGrpSpPr>
        <p:grpSpPr>
          <a:xfrm>
            <a:off x="2643174" y="2500306"/>
            <a:ext cx="1063362" cy="528732"/>
            <a:chOff x="1313200" y="2638800"/>
            <a:chExt cx="1063362" cy="528732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" name="直線矢印コネクタ 5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2286148" y="3880875"/>
            <a:ext cx="1428596" cy="14055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T</a:t>
            </a:r>
            <a:r>
              <a:rPr kumimoji="1" lang="en-US" altLang="ja-JP" sz="2800" dirty="0" smtClean="0"/>
              <a:t>(X×K)</a:t>
            </a:r>
            <a:r>
              <a:rPr lang="en-US" altLang="ja-JP" sz="4400" baseline="30000" dirty="0" smtClean="0"/>
              <a:t>J</a:t>
            </a:r>
            <a:endParaRPr kumimoji="1" lang="en-US" altLang="ja-JP" sz="2800" baseline="30000" dirty="0" smtClean="0"/>
          </a:p>
          <a:p>
            <a:pPr algn="ctr"/>
            <a:r>
              <a:rPr lang="en-US" altLang="ja-JP" sz="2800" dirty="0" smtClean="0"/>
              <a:t>c</a:t>
            </a:r>
            <a:r>
              <a:rPr lang="ja-JP" altLang="en-US" sz="2800" dirty="0" smtClean="0"/>
              <a:t>↑  </a:t>
            </a:r>
            <a:endParaRPr lang="en-US" altLang="ja-JP" sz="2800" dirty="0"/>
          </a:p>
          <a:p>
            <a:pPr algn="ctr"/>
            <a:r>
              <a:rPr kumimoji="1" lang="en-US" altLang="ja-JP" sz="2800" dirty="0" smtClean="0"/>
              <a:t>X</a:t>
            </a:r>
            <a:endParaRPr kumimoji="1" lang="ja-JP" altLang="en-US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59324" y="3880875"/>
            <a:ext cx="1797287" cy="146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T</a:t>
            </a:r>
            <a:r>
              <a:rPr kumimoji="1" lang="en-US" altLang="ja-JP" sz="2800" dirty="0" smtClean="0"/>
              <a:t>(Z×K)</a:t>
            </a:r>
            <a:r>
              <a:rPr lang="en-US" altLang="ja-JP" sz="4400" baseline="30000" dirty="0" smtClean="0"/>
              <a:t>J</a:t>
            </a:r>
            <a:endParaRPr kumimoji="1" lang="en-US" altLang="ja-JP" sz="2800" baseline="30000" dirty="0" smtClean="0"/>
          </a:p>
          <a:p>
            <a:pPr algn="ctr"/>
            <a:r>
              <a:rPr lang="ja-JP" altLang="en-US" sz="2800" dirty="0" smtClean="0"/>
              <a:t>        ↑</a:t>
            </a:r>
            <a:r>
              <a:rPr lang="en-US" altLang="ja-JP" sz="2800" dirty="0" smtClean="0">
                <a:solidFill>
                  <a:srgbClr val="0000FF"/>
                </a:solidFill>
              </a:rPr>
              <a:t>final</a:t>
            </a:r>
            <a:endParaRPr lang="en-US" altLang="ja-JP" sz="2800" dirty="0">
              <a:solidFill>
                <a:srgbClr val="0000FF"/>
              </a:solidFill>
            </a:endParaRPr>
          </a:p>
          <a:p>
            <a:pPr algn="ctr"/>
            <a:r>
              <a:rPr kumimoji="1" lang="en-US" altLang="ja-JP" sz="3200" dirty="0" smtClean="0"/>
              <a:t>Z</a:t>
            </a:r>
            <a:endParaRPr kumimoji="1" lang="ja-JP" altLang="en-US" sz="3200" dirty="0" smtClean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3719716" y="4798800"/>
            <a:ext cx="1487603" cy="487588"/>
            <a:chOff x="3719716" y="4798800"/>
            <a:chExt cx="1487603" cy="487588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3719716" y="4798800"/>
              <a:ext cx="14237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- - - - - - - -</a:t>
              </a:r>
              <a:endParaRPr kumimoji="1" lang="ja-JP" altLang="en-US" sz="2400" spc="-1100" dirty="0" smtClean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714876" y="48247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＞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3727339" y="3941544"/>
            <a:ext cx="1487603" cy="487588"/>
            <a:chOff x="3719716" y="4798800"/>
            <a:chExt cx="1487603" cy="487588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3719716" y="4798800"/>
              <a:ext cx="14237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- - - - - - - -</a:t>
              </a:r>
              <a:endParaRPr kumimoji="1" lang="ja-JP" altLang="en-US" sz="2400" spc="-1100" dirty="0" smtClean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714876" y="48247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＞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3714744" y="4610409"/>
            <a:ext cx="1284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FF"/>
                </a:solidFill>
              </a:rPr>
              <a:t>behavior</a:t>
            </a:r>
            <a:endParaRPr kumimoji="1" lang="ja-JP" alt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Slogan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285720" y="2571744"/>
            <a:ext cx="3257544" cy="58223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Computations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グループ化 4"/>
          <p:cNvGrpSpPr/>
          <p:nvPr/>
        </p:nvGrpSpPr>
        <p:grpSpPr>
          <a:xfrm>
            <a:off x="3000364" y="3214686"/>
            <a:ext cx="2643206" cy="726703"/>
            <a:chOff x="3314720" y="1418001"/>
            <a:chExt cx="2643206" cy="726703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3714744" y="2143116"/>
              <a:ext cx="1857388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3314720" y="1418001"/>
              <a:ext cx="26432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dirty="0" smtClean="0"/>
                <a:t>categorification</a:t>
              </a:r>
              <a:endParaRPr kumimoji="1" lang="ja-JP" altLang="en-US" sz="2800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774820" y="3296859"/>
            <a:ext cx="553998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 smtClean="0"/>
              <a:t>＝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95332" y="3296859"/>
            <a:ext cx="553998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/>
              <a:t>＝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00100" y="3654049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Arrow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86380" y="3654049"/>
            <a:ext cx="3158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 smtClean="0"/>
              <a:t>Categorical Arrow</a:t>
            </a:r>
            <a:endParaRPr lang="en-US" altLang="ja-JP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86404" y="2653917"/>
            <a:ext cx="236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Components</a:t>
            </a:r>
            <a:endParaRPr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Slogan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285720" y="2571744"/>
            <a:ext cx="3257544" cy="58223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Computations</a:t>
            </a:r>
          </a:p>
        </p:txBody>
      </p:sp>
      <p:grpSp>
        <p:nvGrpSpPr>
          <p:cNvPr id="3" name="グループ化 4"/>
          <p:cNvGrpSpPr/>
          <p:nvPr/>
        </p:nvGrpSpPr>
        <p:grpSpPr>
          <a:xfrm>
            <a:off x="3143240" y="2214554"/>
            <a:ext cx="2643206" cy="726703"/>
            <a:chOff x="3314720" y="1418001"/>
            <a:chExt cx="2643206" cy="726703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3714744" y="2143116"/>
              <a:ext cx="1857388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3314720" y="1418001"/>
              <a:ext cx="26432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dirty="0" smtClean="0"/>
                <a:t>categorification</a:t>
              </a:r>
              <a:endParaRPr kumimoji="1" lang="ja-JP" altLang="en-US" sz="28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5686404" y="2653917"/>
            <a:ext cx="236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Components</a:t>
            </a:r>
            <a:endParaRPr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Slogan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285720" y="2571744"/>
            <a:ext cx="3257544" cy="58223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Computations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グループ化 4"/>
          <p:cNvGrpSpPr/>
          <p:nvPr/>
        </p:nvGrpSpPr>
        <p:grpSpPr>
          <a:xfrm>
            <a:off x="3000364" y="3214686"/>
            <a:ext cx="2643206" cy="726703"/>
            <a:chOff x="3314720" y="1418001"/>
            <a:chExt cx="2643206" cy="726703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3714744" y="2143116"/>
              <a:ext cx="1857388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3314720" y="1418001"/>
              <a:ext cx="26432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dirty="0" smtClean="0"/>
                <a:t>categorification</a:t>
              </a:r>
              <a:endParaRPr kumimoji="1" lang="ja-JP" altLang="en-US" sz="2800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774820" y="3296859"/>
            <a:ext cx="553998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 smtClean="0"/>
              <a:t>＝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95332" y="3296859"/>
            <a:ext cx="553998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/>
              <a:t>＝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00100" y="3654049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>
                <a:solidFill>
                  <a:srgbClr val="0000FF"/>
                </a:solidFill>
              </a:rPr>
              <a:t>Arrow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86380" y="3654049"/>
            <a:ext cx="3158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 smtClean="0"/>
              <a:t>Categorical </a:t>
            </a:r>
            <a:r>
              <a:rPr lang="en-US" altLang="ja-JP" sz="3200" dirty="0" smtClean="0">
                <a:solidFill>
                  <a:srgbClr val="0000FF"/>
                </a:solidFill>
              </a:rPr>
              <a:t>Arrow</a:t>
            </a:r>
            <a:endParaRPr lang="en-US" altLang="ja-JP" sz="3200" dirty="0">
              <a:solidFill>
                <a:srgbClr val="0000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86404" y="2653917"/>
            <a:ext cx="236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Components</a:t>
            </a:r>
            <a:endParaRPr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Slogan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285720" y="2571744"/>
            <a:ext cx="3257544" cy="58223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Computations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グループ化 4"/>
          <p:cNvGrpSpPr/>
          <p:nvPr/>
        </p:nvGrpSpPr>
        <p:grpSpPr>
          <a:xfrm>
            <a:off x="3000364" y="3214686"/>
            <a:ext cx="2643206" cy="726703"/>
            <a:chOff x="3314720" y="1418001"/>
            <a:chExt cx="2643206" cy="726703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3714744" y="2143116"/>
              <a:ext cx="1857388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3314720" y="1418001"/>
              <a:ext cx="26432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dirty="0" smtClean="0">
                  <a:solidFill>
                    <a:srgbClr val="0000FF"/>
                  </a:solidFill>
                </a:rPr>
                <a:t>categorification</a:t>
              </a:r>
              <a:endParaRPr kumimoji="1" lang="ja-JP" altLang="en-US" sz="28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774820" y="3296859"/>
            <a:ext cx="553998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 smtClean="0"/>
              <a:t>＝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95332" y="3296859"/>
            <a:ext cx="553998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/>
              <a:t>＝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00100" y="3654049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Arrow</a:t>
            </a:r>
            <a:r>
              <a:rPr lang="en-US" altLang="ja-JP" sz="3200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86380" y="3654049"/>
            <a:ext cx="3158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 smtClean="0">
                <a:solidFill>
                  <a:srgbClr val="0000FF"/>
                </a:solidFill>
              </a:rPr>
              <a:t>Categorical Arrow</a:t>
            </a:r>
            <a:endParaRPr lang="en-US" altLang="ja-JP" sz="3200" dirty="0">
              <a:solidFill>
                <a:srgbClr val="0000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86404" y="2653917"/>
            <a:ext cx="236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Components</a:t>
            </a:r>
            <a:endParaRPr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en-US" altLang="ja-JP" baseline="30000" dirty="0" smtClean="0"/>
              <a:t>nd</a:t>
            </a:r>
            <a:r>
              <a:rPr kumimoji="1" lang="en-US" altLang="ja-JP" dirty="0" smtClean="0"/>
              <a:t> Goal</a:t>
            </a:r>
            <a:endParaRPr kumimoji="1" lang="ja-JP" altLang="en-US" dirty="0"/>
          </a:p>
        </p:txBody>
      </p:sp>
      <p:grpSp>
        <p:nvGrpSpPr>
          <p:cNvPr id="5" name="グループ化 15"/>
          <p:cNvGrpSpPr/>
          <p:nvPr/>
        </p:nvGrpSpPr>
        <p:grpSpPr>
          <a:xfrm>
            <a:off x="285720" y="2119110"/>
            <a:ext cx="8237060" cy="1667080"/>
            <a:chOff x="285720" y="2571744"/>
            <a:chExt cx="8237060" cy="1667080"/>
          </a:xfrm>
        </p:grpSpPr>
        <p:sp>
          <p:nvSpPr>
            <p:cNvPr id="11" name="コンテンツ プレースホルダ 2"/>
            <p:cNvSpPr txBox="1">
              <a:spLocks/>
            </p:cNvSpPr>
            <p:nvPr/>
          </p:nvSpPr>
          <p:spPr>
            <a:xfrm>
              <a:off x="285720" y="2571744"/>
              <a:ext cx="3257544" cy="582239"/>
            </a:xfrm>
            <a:prstGeom prst="rect">
              <a:avLst/>
            </a:prstGeom>
          </p:spPr>
          <p:txBody>
            <a:bodyPr vert="horz" lIns="54864" tIns="91440" rtlCol="0">
              <a:noAutofit/>
            </a:bodyPr>
            <a:lstStyle/>
            <a:p>
              <a:pPr marL="438912" marR="0" lvl="0" indent="-32004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Computations</a:t>
              </a:r>
            </a:p>
          </p:txBody>
        </p:sp>
        <p:grpSp>
          <p:nvGrpSpPr>
            <p:cNvPr id="12" name="グループ化 4"/>
            <p:cNvGrpSpPr/>
            <p:nvPr/>
          </p:nvGrpSpPr>
          <p:grpSpPr>
            <a:xfrm>
              <a:off x="3000364" y="3214686"/>
              <a:ext cx="2643206" cy="726703"/>
              <a:chOff x="3314720" y="1418001"/>
              <a:chExt cx="2643206" cy="726703"/>
            </a:xfrm>
          </p:grpSpPr>
          <p:cxnSp>
            <p:nvCxnSpPr>
              <p:cNvPr id="18" name="直線矢印コネクタ 17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テキスト ボックス 18"/>
              <p:cNvSpPr txBox="1"/>
              <p:nvPr/>
            </p:nvSpPr>
            <p:spPr>
              <a:xfrm>
                <a:off x="3314720" y="1418001"/>
                <a:ext cx="26432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800" dirty="0" smtClean="0"/>
                  <a:t>categorification</a:t>
                </a:r>
                <a:endParaRPr kumimoji="1" lang="ja-JP" altLang="en-US" sz="2800" dirty="0"/>
              </a:p>
            </p:txBody>
          </p:sp>
        </p:grpSp>
        <p:sp>
          <p:nvSpPr>
            <p:cNvPr id="13" name="テキスト ボックス 9"/>
            <p:cNvSpPr txBox="1"/>
            <p:nvPr/>
          </p:nvSpPr>
          <p:spPr>
            <a:xfrm>
              <a:off x="1774820" y="3296859"/>
              <a:ext cx="553998" cy="4001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2400" dirty="0" smtClean="0"/>
                <a:t>＝</a:t>
              </a:r>
              <a:endParaRPr kumimoji="1" lang="ja-JP" altLang="en-US" sz="24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595332" y="3296859"/>
              <a:ext cx="553998" cy="4001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2400" dirty="0"/>
                <a:t>＝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000100" y="3654049"/>
              <a:ext cx="214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dirty="0" smtClean="0"/>
                <a:t>Arrow 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208025" y="3654049"/>
              <a:ext cx="33147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3200" dirty="0" smtClean="0">
                  <a:solidFill>
                    <a:srgbClr val="0000FF"/>
                  </a:solidFill>
                </a:rPr>
                <a:t>Categorical Arrows</a:t>
              </a:r>
              <a:endParaRPr lang="en-US" altLang="ja-JP" sz="3200" dirty="0">
                <a:solidFill>
                  <a:srgbClr val="0000FF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686404" y="2653917"/>
              <a:ext cx="23695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Components</a:t>
              </a:r>
              <a:endParaRPr lang="en-US" altLang="ja-JP" sz="3200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508390" y="4000505"/>
            <a:ext cx="3421196" cy="2071701"/>
            <a:chOff x="4508390" y="4000505"/>
            <a:chExt cx="3421196" cy="2071701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5786446" y="5487431"/>
              <a:ext cx="214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dirty="0" smtClean="0">
                  <a:solidFill>
                    <a:srgbClr val="0000FF"/>
                  </a:solidFill>
                </a:rPr>
                <a:t>Arrows </a:t>
              </a:r>
            </a:p>
          </p:txBody>
        </p:sp>
        <p:grpSp>
          <p:nvGrpSpPr>
            <p:cNvPr id="7" name="グループ化 9"/>
            <p:cNvGrpSpPr/>
            <p:nvPr/>
          </p:nvGrpSpPr>
          <p:grpSpPr>
            <a:xfrm rot="16200000">
              <a:off x="6179356" y="4607728"/>
              <a:ext cx="1357322" cy="142876"/>
              <a:chOff x="3714744" y="2071678"/>
              <a:chExt cx="1857388" cy="142876"/>
            </a:xfrm>
          </p:grpSpPr>
          <p:cxnSp>
            <p:nvCxnSpPr>
              <p:cNvPr id="9" name="直線矢印コネクタ 8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テキスト ボックス 7"/>
            <p:cNvSpPr txBox="1"/>
            <p:nvPr/>
          </p:nvSpPr>
          <p:spPr>
            <a:xfrm>
              <a:off x="4508390" y="4143380"/>
              <a:ext cx="227818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0000FF"/>
                  </a:solidFill>
                </a:rPr>
                <a:t>c</a:t>
              </a:r>
              <a:r>
                <a:rPr kumimoji="1" lang="en-US" altLang="ja-JP" sz="3200" dirty="0" smtClean="0">
                  <a:solidFill>
                    <a:srgbClr val="0000FF"/>
                  </a:solidFill>
                </a:rPr>
                <a:t>oncrete</a:t>
              </a:r>
            </a:p>
            <a:p>
              <a:r>
                <a:rPr lang="en-US" altLang="ja-JP" sz="3200" dirty="0" smtClean="0">
                  <a:solidFill>
                    <a:srgbClr val="0000FF"/>
                  </a:solidFill>
                </a:rPr>
                <a:t>construction</a:t>
              </a:r>
              <a:endParaRPr kumimoji="1" lang="ja-JP" altLang="en-US" sz="3200" dirty="0" smtClean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Construction of categorical arrow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0112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kumimoji="1" lang="en-US" altLang="ja-JP" dirty="0" smtClean="0"/>
              <a:t>Main technical result:</a:t>
            </a:r>
          </a:p>
          <a:p>
            <a:pPr>
              <a:lnSpc>
                <a:spcPts val="600"/>
              </a:lnSpc>
            </a:pPr>
            <a:endParaRPr lang="en-US" altLang="ja-JP" dirty="0" smtClean="0"/>
          </a:p>
          <a:p>
            <a:pPr>
              <a:lnSpc>
                <a:spcPts val="600"/>
              </a:lnSpc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For given </a:t>
            </a:r>
            <a:r>
              <a:rPr lang="en-US" altLang="ja-JP" dirty="0" smtClean="0">
                <a:solidFill>
                  <a:srgbClr val="0000FF"/>
                </a:solidFill>
              </a:rPr>
              <a:t>arrow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A </a:t>
            </a:r>
            <a:r>
              <a:rPr lang="en-US" altLang="ja-JP" dirty="0" smtClean="0"/>
              <a:t>on Set,</a:t>
            </a:r>
          </a:p>
          <a:p>
            <a:pPr>
              <a:lnSpc>
                <a:spcPts val="600"/>
              </a:lnSpc>
            </a:pPr>
            <a:endParaRPr lang="en-US" altLang="ja-JP" dirty="0" smtClean="0"/>
          </a:p>
          <a:p>
            <a:pPr>
              <a:lnSpc>
                <a:spcPts val="600"/>
              </a:lnSpc>
            </a:pPr>
            <a:endParaRPr lang="en-US" altLang="ja-JP" dirty="0" smtClean="0"/>
          </a:p>
          <a:p>
            <a:r>
              <a:rPr lang="en-US" altLang="ja-JP" dirty="0" smtClean="0"/>
              <a:t>we construct an </a:t>
            </a:r>
            <a:r>
              <a:rPr lang="en-US" altLang="ja-JP" dirty="0" smtClean="0">
                <a:solidFill>
                  <a:srgbClr val="0000FF"/>
                </a:solidFill>
              </a:rPr>
              <a:t>arrow-based</a:t>
            </a:r>
            <a:r>
              <a:rPr lang="en-US" altLang="ja-JP" dirty="0" smtClean="0"/>
              <a:t> coalgebraic model:</a:t>
            </a:r>
          </a:p>
          <a:p>
            <a:pPr>
              <a:buNone/>
            </a:pPr>
            <a:r>
              <a:rPr lang="en-US" altLang="ja-JP" dirty="0" smtClean="0"/>
              <a:t>	                                  </a:t>
            </a:r>
            <a:r>
              <a:rPr lang="ja-JP" altLang="en-US" dirty="0" smtClean="0"/>
              <a:t>∊</a:t>
            </a:r>
            <a:r>
              <a:rPr lang="en-US" altLang="ja-JP" dirty="0" smtClean="0"/>
              <a:t> Coalg</a:t>
            </a:r>
            <a:r>
              <a:rPr lang="en-US" altLang="ja-JP" sz="4800" dirty="0" smtClean="0"/>
              <a:t>(</a:t>
            </a:r>
            <a:r>
              <a:rPr lang="en-US" altLang="ja-JP" dirty="0" smtClean="0"/>
              <a:t> A(J, -×K)</a:t>
            </a:r>
            <a:r>
              <a:rPr lang="en-US" altLang="ja-JP" sz="5400" baseline="30000" dirty="0" smtClean="0"/>
              <a:t> </a:t>
            </a:r>
            <a:r>
              <a:rPr lang="en-US" altLang="ja-JP" sz="4800" dirty="0" smtClean="0"/>
              <a:t>) </a:t>
            </a:r>
            <a:r>
              <a:rPr lang="en-US" altLang="ja-JP" sz="3500" dirty="0" smtClean="0"/>
              <a:t>,</a:t>
            </a:r>
            <a:endParaRPr lang="en-US" altLang="ja-JP" sz="4800" dirty="0" smtClean="0"/>
          </a:p>
          <a:p>
            <a:pPr>
              <a:lnSpc>
                <a:spcPts val="600"/>
              </a:lnSpc>
            </a:pPr>
            <a:endParaRPr lang="en-US" altLang="ja-JP" dirty="0" smtClean="0"/>
          </a:p>
          <a:p>
            <a:pPr>
              <a:lnSpc>
                <a:spcPts val="600"/>
              </a:lnSpc>
            </a:pPr>
            <a:endParaRPr lang="en-US" altLang="ja-JP" dirty="0" smtClean="0"/>
          </a:p>
          <a:p>
            <a:r>
              <a:rPr lang="en-US" altLang="ja-JP" dirty="0" smtClean="0"/>
              <a:t>we show that these Coalg</a:t>
            </a:r>
            <a:r>
              <a:rPr lang="en-US" altLang="ja-JP" sz="4800" dirty="0" smtClean="0"/>
              <a:t>(</a:t>
            </a:r>
            <a:r>
              <a:rPr lang="en-US" altLang="ja-JP" dirty="0" smtClean="0"/>
              <a:t> A(J, -×K)</a:t>
            </a:r>
            <a:r>
              <a:rPr lang="en-US" altLang="ja-JP" sz="5400" baseline="30000" dirty="0" smtClean="0"/>
              <a:t> </a:t>
            </a:r>
            <a:r>
              <a:rPr lang="en-US" altLang="ja-JP" sz="4800" dirty="0" smtClean="0"/>
              <a:t>)  </a:t>
            </a:r>
            <a:r>
              <a:rPr lang="en-US" altLang="ja-JP" sz="3500" dirty="0" smtClean="0"/>
              <a:t>(J,K</a:t>
            </a:r>
            <a:r>
              <a:rPr lang="ja-JP" altLang="en-US" sz="3500" dirty="0" smtClean="0"/>
              <a:t>∊</a:t>
            </a:r>
            <a:r>
              <a:rPr lang="en-US" altLang="ja-JP" sz="3500" dirty="0" smtClean="0"/>
              <a:t>Set)</a:t>
            </a:r>
            <a:endParaRPr lang="en-US" altLang="ja-JP" sz="4800" dirty="0" smtClean="0"/>
          </a:p>
          <a:p>
            <a:pPr>
              <a:buNone/>
            </a:pPr>
            <a:r>
              <a:rPr lang="en-US" altLang="ja-JP" dirty="0" smtClean="0"/>
              <a:t>	form a </a:t>
            </a:r>
            <a:r>
              <a:rPr lang="en-US" altLang="ja-JP" dirty="0" smtClean="0">
                <a:solidFill>
                  <a:srgbClr val="0000FF"/>
                </a:solidFill>
              </a:rPr>
              <a:t>categorical arrow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43174" y="3505802"/>
            <a:ext cx="1111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A</a:t>
            </a:r>
            <a:r>
              <a:rPr kumimoji="1" lang="en-US" altLang="ja-JP" dirty="0" smtClean="0"/>
              <a:t>(J, X×K)</a:t>
            </a:r>
            <a:endParaRPr kumimoji="1" lang="en-US" altLang="ja-JP" baseline="30000" dirty="0" smtClean="0"/>
          </a:p>
          <a:p>
            <a:pPr algn="ctr"/>
            <a:r>
              <a:rPr lang="en-US" altLang="ja-JP" dirty="0" smtClean="0"/>
              <a:t>c</a:t>
            </a:r>
            <a:r>
              <a:rPr lang="ja-JP" altLang="en-US" dirty="0" smtClean="0"/>
              <a:t>↑  </a:t>
            </a:r>
            <a:endParaRPr lang="en-US" altLang="ja-JP" dirty="0"/>
          </a:p>
          <a:p>
            <a:pPr algn="ctr"/>
            <a:r>
              <a:rPr kumimoji="1" lang="en-US" altLang="ja-JP" dirty="0" smtClean="0"/>
              <a:t>X</a:t>
            </a:r>
            <a:endParaRPr kumimoji="1" lang="ja-JP" altLang="en-US" sz="20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9968" y="5792948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0000FF"/>
                </a:solidFill>
              </a:rPr>
              <a:t>≅</a:t>
            </a:r>
            <a:endParaRPr kumimoji="1" lang="ja-JP" altLang="en-US" sz="3200" dirty="0" smtClean="0">
              <a:solidFill>
                <a:srgbClr val="0000FF"/>
              </a:solidFill>
            </a:endParaRPr>
          </a:p>
        </p:txBody>
      </p:sp>
      <p:grpSp>
        <p:nvGrpSpPr>
          <p:cNvPr id="6" name="グループ化 68"/>
          <p:cNvGrpSpPr/>
          <p:nvPr/>
        </p:nvGrpSpPr>
        <p:grpSpPr>
          <a:xfrm>
            <a:off x="1571604" y="5766541"/>
            <a:ext cx="2593416" cy="662855"/>
            <a:chOff x="1049890" y="5766541"/>
            <a:chExt cx="2593416" cy="662855"/>
          </a:xfrm>
        </p:grpSpPr>
        <p:grpSp>
          <p:nvGrpSpPr>
            <p:cNvPr id="7" name="グループ化 33"/>
            <p:cNvGrpSpPr/>
            <p:nvPr/>
          </p:nvGrpSpPr>
          <p:grpSpPr>
            <a:xfrm>
              <a:off x="1049890" y="5766541"/>
              <a:ext cx="1807598" cy="662855"/>
              <a:chOff x="5193294" y="2638800"/>
              <a:chExt cx="1807598" cy="662855"/>
            </a:xfrm>
          </p:grpSpPr>
          <p:sp>
            <p:nvSpPr>
              <p:cNvPr id="12" name="テキスト ボックス 11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14" name="直線矢印コネクタ 13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17" name="直線矢印コネクタ 16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d</a:t>
                </a:r>
              </a:p>
            </p:txBody>
          </p:sp>
          <p:cxnSp>
            <p:nvCxnSpPr>
              <p:cNvPr id="19" name="直線矢印コネクタ 18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テキスト ボックス 19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8" name="グループ化 93"/>
            <p:cNvGrpSpPr/>
            <p:nvPr/>
          </p:nvGrpSpPr>
          <p:grpSpPr>
            <a:xfrm>
              <a:off x="2832842" y="5786454"/>
              <a:ext cx="810464" cy="528732"/>
              <a:chOff x="1643042" y="2638800"/>
              <a:chExt cx="810464" cy="528732"/>
            </a:xfrm>
          </p:grpSpPr>
          <p:sp>
            <p:nvSpPr>
              <p:cNvPr id="9" name="テキスト ボックス 8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e</a:t>
                </a:r>
                <a:endParaRPr kumimoji="1" lang="ja-JP" altLang="en-US" dirty="0"/>
              </a:p>
            </p:txBody>
          </p:sp>
          <p:cxnSp>
            <p:nvCxnSpPr>
              <p:cNvPr id="10" name="直線矢印コネクタ 9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テキスト ボックス 10"/>
              <p:cNvSpPr txBox="1"/>
              <p:nvPr/>
            </p:nvSpPr>
            <p:spPr>
              <a:xfrm>
                <a:off x="2071670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</p:grpSp>
      <p:grpSp>
        <p:nvGrpSpPr>
          <p:cNvPr id="21" name="グループ化 83"/>
          <p:cNvGrpSpPr/>
          <p:nvPr/>
        </p:nvGrpSpPr>
        <p:grpSpPr>
          <a:xfrm>
            <a:off x="4972680" y="5766541"/>
            <a:ext cx="2599716" cy="662855"/>
            <a:chOff x="4857752" y="5766541"/>
            <a:chExt cx="2599716" cy="662855"/>
          </a:xfrm>
        </p:grpSpPr>
        <p:grpSp>
          <p:nvGrpSpPr>
            <p:cNvPr id="22" name="グループ化 33"/>
            <p:cNvGrpSpPr/>
            <p:nvPr/>
          </p:nvGrpSpPr>
          <p:grpSpPr>
            <a:xfrm>
              <a:off x="5550484" y="5766541"/>
              <a:ext cx="1906984" cy="662855"/>
              <a:chOff x="5193294" y="2638800"/>
              <a:chExt cx="1906984" cy="662855"/>
            </a:xfrm>
          </p:grpSpPr>
          <p:sp>
            <p:nvSpPr>
              <p:cNvPr id="27" name="テキスト ボックス 8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d</a:t>
                </a:r>
                <a:endParaRPr kumimoji="1" lang="ja-JP" altLang="en-US" dirty="0"/>
              </a:p>
            </p:txBody>
          </p:sp>
          <p:cxnSp>
            <p:nvCxnSpPr>
              <p:cNvPr id="29" name="直線矢印コネクタ 28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/>
              <p:cNvSpPr txBox="1"/>
              <p:nvPr/>
            </p:nvSpPr>
            <p:spPr>
              <a:xfrm>
                <a:off x="519329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K</a:t>
                </a:r>
                <a:endParaRPr kumimoji="1" lang="ja-JP" altLang="en-US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951764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32" name="直線矢印コネクタ 31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e</a:t>
                </a:r>
              </a:p>
            </p:txBody>
          </p:sp>
          <p:cxnSp>
            <p:nvCxnSpPr>
              <p:cNvPr id="34" name="直線矢印コネクタ 33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テキスト ボックス 34"/>
              <p:cNvSpPr txBox="1"/>
              <p:nvPr/>
            </p:nvSpPr>
            <p:spPr>
              <a:xfrm>
                <a:off x="6718442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  <p:grpSp>
          <p:nvGrpSpPr>
            <p:cNvPr id="23" name="グループ化 99"/>
            <p:cNvGrpSpPr/>
            <p:nvPr/>
          </p:nvGrpSpPr>
          <p:grpSpPr>
            <a:xfrm>
              <a:off x="4857752" y="5767200"/>
              <a:ext cx="758470" cy="528732"/>
              <a:chOff x="1313200" y="2638800"/>
              <a:chExt cx="758470" cy="528732"/>
            </a:xfrm>
          </p:grpSpPr>
          <p:sp>
            <p:nvSpPr>
              <p:cNvPr id="24" name="テキスト ボックス 23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25" name="直線矢印コネクタ 24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テキスト ボックス 25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Two points of the theorem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arrow</a:t>
            </a:r>
            <a:r>
              <a:rPr kumimoji="1" lang="en-US" altLang="ja-JP" dirty="0" smtClean="0"/>
              <a:t> A          </a:t>
            </a:r>
            <a:r>
              <a:rPr kumimoji="1" lang="en-US" altLang="ja-JP" dirty="0" err="1" smtClean="0"/>
              <a:t>categ</a:t>
            </a:r>
            <a:r>
              <a:rPr kumimoji="1" lang="en-US" altLang="ja-JP" dirty="0" smtClean="0"/>
              <a:t>. arrow  </a:t>
            </a:r>
            <a:r>
              <a:rPr lang="en-US" altLang="ja-JP" dirty="0" smtClean="0"/>
              <a:t>Coalg</a:t>
            </a:r>
            <a:r>
              <a:rPr lang="en-US" altLang="ja-JP" sz="4800" dirty="0" smtClean="0"/>
              <a:t>(</a:t>
            </a:r>
            <a:r>
              <a:rPr lang="en-US" altLang="ja-JP" dirty="0" smtClean="0"/>
              <a:t> A(J, -×K)</a:t>
            </a:r>
            <a:r>
              <a:rPr lang="en-US" altLang="ja-JP" sz="5400" baseline="30000" dirty="0" smtClean="0"/>
              <a:t> </a:t>
            </a:r>
            <a:r>
              <a:rPr lang="en-US" altLang="ja-JP" sz="4800" dirty="0" smtClean="0"/>
              <a:t>)</a:t>
            </a:r>
            <a:r>
              <a:rPr kumimoji="1" lang="en-US" altLang="ja-JP" dirty="0" smtClean="0"/>
              <a:t> </a:t>
            </a:r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lnSpc>
                <a:spcPts val="300"/>
              </a:lnSpc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monad T         </a:t>
            </a:r>
            <a:r>
              <a:rPr lang="en-US" altLang="ja-JP" dirty="0" err="1" smtClean="0"/>
              <a:t>categ</a:t>
            </a:r>
            <a:r>
              <a:rPr lang="en-US" altLang="ja-JP" dirty="0" smtClean="0"/>
              <a:t>. arrow  Coalg</a:t>
            </a:r>
            <a:r>
              <a:rPr lang="en-US" altLang="ja-JP" sz="4400" dirty="0" smtClean="0"/>
              <a:t>(</a:t>
            </a:r>
            <a:r>
              <a:rPr lang="en-US" altLang="ja-JP" sz="2800" dirty="0" smtClean="0"/>
              <a:t> </a:t>
            </a:r>
            <a:r>
              <a:rPr lang="en-US" altLang="ja-JP" dirty="0" smtClean="0"/>
              <a:t>T(-×K)</a:t>
            </a:r>
            <a:r>
              <a:rPr lang="en-US" altLang="ja-JP" sz="4800" baseline="30000" dirty="0" smtClean="0"/>
              <a:t>J </a:t>
            </a:r>
            <a:r>
              <a:rPr lang="en-US" altLang="ja-JP" sz="4400" dirty="0" smtClean="0"/>
              <a:t>)</a:t>
            </a:r>
            <a:endParaRPr lang="en-US" altLang="ja-JP" dirty="0" smtClean="0"/>
          </a:p>
          <a:p>
            <a:pPr>
              <a:lnSpc>
                <a:spcPct val="90000"/>
              </a:lnSpc>
              <a:buNone/>
            </a:pPr>
            <a:r>
              <a:rPr kumimoji="1" lang="en-US" altLang="ja-JP" dirty="0" smtClean="0"/>
              <a:t>                              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kumimoji="1" lang="en-US" altLang="ja-JP" dirty="0" err="1" smtClean="0">
                <a:solidFill>
                  <a:schemeClr val="accent6">
                    <a:lumMod val="50000"/>
                  </a:schemeClr>
                </a:solidFill>
              </a:rPr>
              <a:t>Barbosa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]+[Hasuo,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H., J., 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S. 09]</a:t>
            </a:r>
          </a:p>
          <a:p>
            <a:pPr>
              <a:lnSpc>
                <a:spcPct val="90000"/>
              </a:lnSpc>
              <a:buNone/>
            </a:pP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ja-JP" dirty="0" smtClean="0"/>
              <a:t>a proof technique of calculation in </a:t>
            </a:r>
            <a:r>
              <a:rPr lang="en-US" altLang="ja-JP" dirty="0" smtClean="0">
                <a:solidFill>
                  <a:srgbClr val="0000FF"/>
                </a:solidFill>
              </a:rPr>
              <a:t>Prof</a:t>
            </a:r>
            <a:r>
              <a:rPr lang="en-US" altLang="ja-JP" dirty="0" smtClean="0"/>
              <a:t> (the bicategory of profunctors), using the fact: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Arrow is strong monad in Prof</a:t>
            </a:r>
            <a:r>
              <a:rPr lang="en-US" altLang="ja-JP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kumimoji="1"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グループ化 9"/>
          <p:cNvGrpSpPr/>
          <p:nvPr/>
        </p:nvGrpSpPr>
        <p:grpSpPr>
          <a:xfrm>
            <a:off x="2500297" y="2285992"/>
            <a:ext cx="428629" cy="142876"/>
            <a:chOff x="3714744" y="2071678"/>
            <a:chExt cx="1857388" cy="142876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3714744" y="2143116"/>
              <a:ext cx="1857388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rot="5400000">
              <a:off x="3643306" y="2143116"/>
              <a:ext cx="142876" cy="0"/>
            </a:xfrm>
            <a:prstGeom prst="line">
              <a:avLst/>
            </a:prstGeom>
            <a:ln w="190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9"/>
          <p:cNvGrpSpPr/>
          <p:nvPr/>
        </p:nvGrpSpPr>
        <p:grpSpPr>
          <a:xfrm>
            <a:off x="2500298" y="3429000"/>
            <a:ext cx="428629" cy="142876"/>
            <a:chOff x="3714744" y="2071678"/>
            <a:chExt cx="1857388" cy="142876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3714744" y="2143116"/>
              <a:ext cx="1857388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rot="5400000">
              <a:off x="3643306" y="2143116"/>
              <a:ext cx="142876" cy="0"/>
            </a:xfrm>
            <a:prstGeom prst="line">
              <a:avLst/>
            </a:prstGeom>
            <a:ln w="190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テキスト ボックス 9"/>
          <p:cNvSpPr txBox="1"/>
          <p:nvPr/>
        </p:nvSpPr>
        <p:spPr>
          <a:xfrm>
            <a:off x="500034" y="2571744"/>
            <a:ext cx="4286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800" dirty="0" smtClean="0">
                <a:latin typeface="IrisUPC" pitchFamily="34" charset="-34"/>
                <a:ea typeface="HGS教科書体" pitchFamily="18" charset="-128"/>
                <a:cs typeface="IrisUPC" pitchFamily="34" charset="-34"/>
              </a:rPr>
              <a:t>(</a:t>
            </a:r>
            <a:endParaRPr kumimoji="1" lang="ja-JP" altLang="en-US" sz="13800" dirty="0">
              <a:latin typeface="IrisUPC" pitchFamily="34" charset="-34"/>
              <a:ea typeface="HGS教科書体" pitchFamily="18" charset="-128"/>
              <a:cs typeface="IrisUPC" pitchFamily="34" charset="-34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86776" y="2571744"/>
            <a:ext cx="4286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800" dirty="0">
                <a:latin typeface="IrisUPC" pitchFamily="34" charset="-34"/>
                <a:ea typeface="HGS教科書体" pitchFamily="18" charset="-128"/>
                <a:cs typeface="IrisUPC" pitchFamily="34" charset="-34"/>
              </a:rPr>
              <a:t>)</a:t>
            </a:r>
            <a:endParaRPr kumimoji="1" lang="ja-JP" altLang="en-US" sz="13800" dirty="0">
              <a:latin typeface="IrisUPC" pitchFamily="34" charset="-34"/>
              <a:ea typeface="HGS教科書体" pitchFamily="18" charset="-128"/>
              <a:cs typeface="IrisUPC" pitchFamily="34" charset="-34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rot="16200000" flipV="1">
            <a:off x="4031455" y="2888454"/>
            <a:ext cx="500064" cy="9523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413756" y="2681583"/>
            <a:ext cx="194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FF"/>
                </a:solidFill>
              </a:rPr>
              <a:t>generalization</a:t>
            </a:r>
            <a:endParaRPr kumimoji="1" lang="ja-JP" alt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en-US" altLang="ja-JP" sz="4800" dirty="0" smtClean="0"/>
              <a:t>What is </a:t>
            </a:r>
            <a:r>
              <a:rPr kumimoji="1" lang="en-US" altLang="ja-JP" sz="4800" dirty="0" smtClean="0"/>
              <a:t>Prof ?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Profunctors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 </a:t>
            </a:r>
            <a:r>
              <a:rPr kumimoji="1" lang="en-US" altLang="ja-JP" dirty="0" smtClean="0">
                <a:solidFill>
                  <a:srgbClr val="0000FF"/>
                </a:solidFill>
              </a:rPr>
              <a:t>profunctor</a:t>
            </a:r>
            <a:r>
              <a:rPr kumimoji="1" lang="en-US" altLang="ja-JP" dirty="0" smtClean="0"/>
              <a:t> F: C </a:t>
            </a:r>
            <a:r>
              <a:rPr kumimoji="1" lang="en-US" altLang="ja-JP" spc="-1600" dirty="0" smtClean="0"/>
              <a:t>―|</a:t>
            </a:r>
            <a:r>
              <a:rPr lang="en-US" altLang="ja-JP" spc="-1600" dirty="0" smtClean="0"/>
              <a:t>―&gt;</a:t>
            </a:r>
            <a:r>
              <a:rPr lang="en-US" altLang="ja-JP" dirty="0" smtClean="0"/>
              <a:t>   D</a:t>
            </a:r>
            <a:r>
              <a:rPr lang="ja-JP" altLang="en-US" dirty="0" smtClean="0"/>
              <a:t>  </a:t>
            </a:r>
            <a:r>
              <a:rPr lang="en-US" altLang="ja-JP" dirty="0" smtClean="0"/>
              <a:t>(C, D: categories) is </a:t>
            </a:r>
          </a:p>
          <a:p>
            <a:pPr>
              <a:buNone/>
            </a:pPr>
            <a:r>
              <a:rPr lang="en-US" altLang="ja-JP" dirty="0" smtClean="0"/>
              <a:t>	a functor F: </a:t>
            </a:r>
            <a:r>
              <a:rPr lang="en-US" altLang="ja-JP" dirty="0" err="1" smtClean="0"/>
              <a:t>D</a:t>
            </a:r>
            <a:r>
              <a:rPr lang="en-US" altLang="ja-JP" baseline="30000" dirty="0" err="1" smtClean="0"/>
              <a:t>op</a:t>
            </a:r>
            <a:r>
              <a:rPr lang="en-US" altLang="ja-JP" dirty="0" err="1" smtClean="0"/>
              <a:t>×C</a:t>
            </a:r>
            <a:r>
              <a:rPr lang="en-US" altLang="ja-JP" dirty="0" smtClean="0"/>
              <a:t>  </a:t>
            </a:r>
            <a:r>
              <a:rPr lang="ja-JP" altLang="en-US" dirty="0" smtClean="0"/>
              <a:t>→  </a:t>
            </a:r>
            <a:r>
              <a:rPr lang="en-US" altLang="ja-JP" dirty="0" smtClean="0"/>
              <a:t>Set</a:t>
            </a:r>
          </a:p>
          <a:p>
            <a:pPr>
              <a:buNone/>
            </a:pPr>
            <a:r>
              <a:rPr lang="en-US" altLang="ja-JP" dirty="0" smtClean="0"/>
              <a:t>		                   Y ,   X        F(Y, X).</a:t>
            </a:r>
          </a:p>
        </p:txBody>
      </p:sp>
      <p:grpSp>
        <p:nvGrpSpPr>
          <p:cNvPr id="5" name="グループ化 32"/>
          <p:cNvGrpSpPr/>
          <p:nvPr/>
        </p:nvGrpSpPr>
        <p:grpSpPr>
          <a:xfrm>
            <a:off x="4286248" y="2786058"/>
            <a:ext cx="285752" cy="428628"/>
            <a:chOff x="4000496" y="2655324"/>
            <a:chExt cx="714380" cy="428628"/>
          </a:xfrm>
        </p:grpSpPr>
        <p:grpSp>
          <p:nvGrpSpPr>
            <p:cNvPr id="6" name="グループ化 10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テキスト ボックス 6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Profunctors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 profunctor F: C </a:t>
            </a:r>
            <a:r>
              <a:rPr kumimoji="1" lang="en-US" altLang="ja-JP" spc="-1600" dirty="0" smtClean="0"/>
              <a:t>―</a:t>
            </a:r>
            <a:r>
              <a:rPr lang="en-US" altLang="ja-JP" spc="-1600" dirty="0" smtClean="0"/>
              <a:t>―&gt;</a:t>
            </a:r>
            <a:r>
              <a:rPr lang="en-US" altLang="ja-JP" dirty="0" smtClean="0"/>
              <a:t>   D</a:t>
            </a:r>
            <a:r>
              <a:rPr lang="ja-JP" altLang="en-US" dirty="0" smtClean="0"/>
              <a:t>  </a:t>
            </a:r>
            <a:r>
              <a:rPr lang="en-US" altLang="ja-JP" dirty="0" smtClean="0"/>
              <a:t>(C, D: categories) is </a:t>
            </a:r>
          </a:p>
          <a:p>
            <a:pPr>
              <a:buNone/>
            </a:pPr>
            <a:r>
              <a:rPr lang="en-US" altLang="ja-JP" dirty="0" smtClean="0"/>
              <a:t>	a functor F: </a:t>
            </a:r>
            <a:r>
              <a:rPr lang="en-US" altLang="ja-JP" dirty="0" err="1" smtClean="0"/>
              <a:t>D</a:t>
            </a:r>
            <a:r>
              <a:rPr lang="en-US" altLang="ja-JP" baseline="30000" dirty="0" err="1" smtClean="0"/>
              <a:t>op</a:t>
            </a:r>
            <a:r>
              <a:rPr lang="en-US" altLang="ja-JP" dirty="0" err="1" smtClean="0"/>
              <a:t>×C</a:t>
            </a:r>
            <a:r>
              <a:rPr lang="en-US" altLang="ja-JP" dirty="0" smtClean="0"/>
              <a:t>  </a:t>
            </a:r>
            <a:r>
              <a:rPr lang="ja-JP" altLang="en-US" dirty="0" smtClean="0"/>
              <a:t>→  </a:t>
            </a:r>
            <a:r>
              <a:rPr lang="en-US" altLang="ja-JP" dirty="0" smtClean="0"/>
              <a:t>Set</a:t>
            </a:r>
          </a:p>
          <a:p>
            <a:pPr>
              <a:buNone/>
            </a:pPr>
            <a:r>
              <a:rPr lang="en-US" altLang="ja-JP" dirty="0" smtClean="0"/>
              <a:t>		                   Y ,   X        F(Y, X).</a:t>
            </a:r>
          </a:p>
          <a:p>
            <a:pPr>
              <a:buNone/>
            </a:pPr>
            <a:endParaRPr lang="en-US" altLang="ja-JP" spc="-1600" baseline="30000" dirty="0" smtClean="0"/>
          </a:p>
          <a:p>
            <a:pPr>
              <a:buNone/>
            </a:pPr>
            <a:r>
              <a:rPr lang="en-US" altLang="ja-JP" dirty="0" smtClean="0"/>
              <a:t>						 p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=</a:t>
            </a:r>
            <a:endParaRPr lang="ja-JP" altLang="en-US" spc="-1600" baseline="30000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For g: Y’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Y in D,  f: X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X’ in C,</a:t>
            </a:r>
            <a:endParaRPr lang="en-US" altLang="ja-JP" spc="-1600" dirty="0" smtClean="0"/>
          </a:p>
          <a:p>
            <a:pPr>
              <a:buNone/>
            </a:pPr>
            <a:r>
              <a:rPr lang="en-US" altLang="ja-JP" dirty="0" smtClean="0"/>
              <a:t>	F(g, f) (p)    =</a:t>
            </a:r>
            <a:endParaRPr kumimoji="1" lang="ja-JP" altLang="en-US" spc="-1600" dirty="0"/>
          </a:p>
        </p:txBody>
      </p:sp>
      <p:grpSp>
        <p:nvGrpSpPr>
          <p:cNvPr id="3" name="グループ化 32"/>
          <p:cNvGrpSpPr/>
          <p:nvPr/>
        </p:nvGrpSpPr>
        <p:grpSpPr>
          <a:xfrm>
            <a:off x="4286248" y="2786058"/>
            <a:ext cx="285752" cy="428628"/>
            <a:chOff x="4000496" y="2655324"/>
            <a:chExt cx="714380" cy="428628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" name="グループ化 10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グループ化 9"/>
          <p:cNvGrpSpPr/>
          <p:nvPr/>
        </p:nvGrpSpPr>
        <p:grpSpPr>
          <a:xfrm>
            <a:off x="6294720" y="3643314"/>
            <a:ext cx="1063362" cy="528732"/>
            <a:chOff x="3437200" y="3614648"/>
            <a:chExt cx="1063362" cy="528732"/>
          </a:xfrm>
          <a:noFill/>
        </p:grpSpPr>
        <p:sp>
          <p:nvSpPr>
            <p:cNvPr id="11" name="テキスト ボックス 10"/>
            <p:cNvSpPr txBox="1"/>
            <p:nvPr/>
          </p:nvSpPr>
          <p:spPr>
            <a:xfrm>
              <a:off x="3767042" y="3774048"/>
              <a:ext cx="428628" cy="369332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p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>
              <a:off x="3528000" y="3950668"/>
              <a:ext cx="252000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3437200" y="3614648"/>
              <a:ext cx="296876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Y</a:t>
              </a:r>
              <a:endParaRPr kumimoji="1" lang="ja-JP" altLang="en-US" dirty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4192860" y="3950668"/>
              <a:ext cx="252000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4195670" y="3614648"/>
              <a:ext cx="304892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X</a:t>
              </a: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 rot="16200000">
            <a:off x="5063715" y="324246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∊</a:t>
            </a:r>
          </a:p>
        </p:txBody>
      </p:sp>
      <p:grpSp>
        <p:nvGrpSpPr>
          <p:cNvPr id="10" name="グループ化 16"/>
          <p:cNvGrpSpPr/>
          <p:nvPr/>
        </p:nvGrpSpPr>
        <p:grpSpPr>
          <a:xfrm>
            <a:off x="3353748" y="5072074"/>
            <a:ext cx="2361260" cy="528768"/>
            <a:chOff x="3428992" y="5472000"/>
            <a:chExt cx="2361260" cy="528768"/>
          </a:xfrm>
        </p:grpSpPr>
        <p:cxnSp>
          <p:nvCxnSpPr>
            <p:cNvPr id="18" name="直線矢印コネクタ 17"/>
            <p:cNvCxnSpPr/>
            <p:nvPr/>
          </p:nvCxnSpPr>
          <p:spPr>
            <a:xfrm>
              <a:off x="4170942" y="580805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4080142" y="5472036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Y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409984" y="5631436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p</a:t>
              </a:r>
              <a:endParaRPr kumimoji="1" lang="ja-JP" altLang="en-US" dirty="0"/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>
              <a:off x="4835802" y="580805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4838612" y="5472036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X</a:t>
              </a:r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3816000" y="5616000"/>
              <a:ext cx="357190" cy="357190"/>
            </a:xfrm>
            <a:prstGeom prst="ellipse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g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3564000" y="581400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円/楕円 24"/>
            <p:cNvSpPr/>
            <p:nvPr/>
          </p:nvSpPr>
          <p:spPr>
            <a:xfrm>
              <a:off x="5072066" y="5643578"/>
              <a:ext cx="357190" cy="357190"/>
            </a:xfrm>
            <a:prstGeom prst="ellipse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f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>
              <a:off x="5429256" y="581400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3428992" y="5472000"/>
              <a:ext cx="410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 Y’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429256" y="5472000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X’</a:t>
              </a:r>
            </a:p>
          </p:txBody>
        </p:sp>
      </p:grpSp>
      <p:cxnSp>
        <p:nvCxnSpPr>
          <p:cNvPr id="29" name="直線コネクタ 28"/>
          <p:cNvCxnSpPr/>
          <p:nvPr/>
        </p:nvCxnSpPr>
        <p:spPr>
          <a:xfrm rot="5400000">
            <a:off x="4000496" y="2143116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Profunctors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7574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ja-JP" dirty="0" smtClean="0"/>
              <a:t>	 </a:t>
            </a:r>
            <a:endParaRPr lang="ja-JP" altLang="en-US" spc="-1600" baseline="30000" dirty="0" smtClean="0"/>
          </a:p>
          <a:p>
            <a:r>
              <a:rPr lang="en-US" altLang="ja-JP" dirty="0" smtClean="0"/>
              <a:t>Composition  G </a:t>
            </a:r>
            <a:r>
              <a:rPr lang="ja-JP" altLang="en-US" sz="4800" baseline="14000" dirty="0" err="1" smtClean="0"/>
              <a:t>。</a:t>
            </a:r>
            <a:r>
              <a:rPr lang="en-US" altLang="ja-JP" dirty="0" smtClean="0"/>
              <a:t>F: C </a:t>
            </a:r>
            <a:r>
              <a:rPr lang="en-US" altLang="ja-JP" spc="-1600" dirty="0" smtClean="0"/>
              <a:t>――&gt;</a:t>
            </a:r>
            <a:r>
              <a:rPr lang="en-US" altLang="ja-JP" dirty="0" smtClean="0"/>
              <a:t>   E is</a:t>
            </a:r>
          </a:p>
          <a:p>
            <a:pPr>
              <a:buNone/>
            </a:pPr>
            <a:r>
              <a:rPr lang="en-US" altLang="ja-JP" dirty="0" smtClean="0"/>
              <a:t>	      </a:t>
            </a:r>
            <a:r>
              <a:rPr lang="en-US" altLang="ja-JP" dirty="0" err="1" smtClean="0"/>
              <a:t>E</a:t>
            </a:r>
            <a:r>
              <a:rPr lang="en-US" altLang="ja-JP" baseline="30000" dirty="0" err="1" smtClean="0"/>
              <a:t>op</a:t>
            </a:r>
            <a:r>
              <a:rPr lang="en-US" altLang="ja-JP" dirty="0" err="1" smtClean="0"/>
              <a:t>×C</a:t>
            </a:r>
            <a:r>
              <a:rPr lang="en-US" altLang="ja-JP" dirty="0" smtClean="0"/>
              <a:t>  </a:t>
            </a:r>
            <a:r>
              <a:rPr lang="ja-JP" altLang="en-US" dirty="0" smtClean="0"/>
              <a:t>→  </a:t>
            </a:r>
            <a:r>
              <a:rPr lang="en-US" altLang="ja-JP" dirty="0" smtClean="0"/>
              <a:t>Set</a:t>
            </a:r>
          </a:p>
          <a:p>
            <a:pPr>
              <a:buNone/>
            </a:pPr>
            <a:r>
              <a:rPr lang="en-US" altLang="ja-JP" dirty="0" smtClean="0"/>
              <a:t>              Z,  X        </a:t>
            </a:r>
            <a:r>
              <a:rPr lang="en-US" altLang="ja-JP" sz="4000" dirty="0" smtClean="0"/>
              <a:t>Σ</a:t>
            </a:r>
            <a:r>
              <a:rPr lang="en-US" altLang="ja-JP" sz="4000" baseline="-25000" dirty="0" smtClean="0"/>
              <a:t>Y</a:t>
            </a:r>
            <a:r>
              <a:rPr lang="en-US" altLang="ja-JP" sz="4400" dirty="0" smtClean="0"/>
              <a:t>{</a:t>
            </a:r>
            <a:r>
              <a:rPr lang="en-US" altLang="ja-JP" sz="4000" dirty="0" smtClean="0"/>
              <a:t>(</a:t>
            </a:r>
            <a:r>
              <a:rPr lang="en-US" altLang="ja-JP" dirty="0" smtClean="0"/>
              <a:t>            ,             </a:t>
            </a:r>
            <a:r>
              <a:rPr lang="en-US" altLang="ja-JP" sz="4000" dirty="0" smtClean="0"/>
              <a:t>)</a:t>
            </a:r>
            <a:r>
              <a:rPr lang="en-US" altLang="ja-JP" sz="4400" dirty="0" smtClean="0"/>
              <a:t>}</a:t>
            </a:r>
            <a:r>
              <a:rPr lang="en-US" altLang="ja-JP" sz="4800" baseline="-25000" dirty="0" smtClean="0"/>
              <a:t>/</a:t>
            </a:r>
            <a:r>
              <a:rPr lang="en-US" altLang="ja-JP" sz="5400" baseline="-60000" dirty="0" smtClean="0"/>
              <a:t>~</a:t>
            </a:r>
            <a:r>
              <a:rPr lang="en-US" altLang="ja-JP" dirty="0" smtClean="0"/>
              <a:t>  </a:t>
            </a:r>
          </a:p>
          <a:p>
            <a:pPr>
              <a:spcBef>
                <a:spcPts val="1200"/>
              </a:spcBef>
              <a:buNone/>
            </a:pPr>
            <a:r>
              <a:rPr lang="en-US" altLang="ja-JP" dirty="0" smtClean="0"/>
              <a:t>	                        (sets of “formal composition”)</a:t>
            </a:r>
          </a:p>
          <a:p>
            <a:endParaRPr lang="en-US" altLang="ja-JP" dirty="0" smtClean="0"/>
          </a:p>
        </p:txBody>
      </p:sp>
      <p:grpSp>
        <p:nvGrpSpPr>
          <p:cNvPr id="3" name="グループ化 32"/>
          <p:cNvGrpSpPr/>
          <p:nvPr/>
        </p:nvGrpSpPr>
        <p:grpSpPr>
          <a:xfrm>
            <a:off x="4286248" y="2786058"/>
            <a:ext cx="285752" cy="428628"/>
            <a:chOff x="4000496" y="2655324"/>
            <a:chExt cx="714380" cy="428628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" name="グループ化 10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グループ化 9"/>
          <p:cNvGrpSpPr/>
          <p:nvPr/>
        </p:nvGrpSpPr>
        <p:grpSpPr>
          <a:xfrm>
            <a:off x="6509034" y="2786058"/>
            <a:ext cx="1063362" cy="528732"/>
            <a:chOff x="3437200" y="3614648"/>
            <a:chExt cx="1063362" cy="5287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3767042" y="3774048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p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>
              <a:off x="3528000" y="3950668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3437200" y="361464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Y</a:t>
              </a:r>
              <a:endParaRPr kumimoji="1" lang="ja-JP" altLang="en-US" dirty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4192860" y="3950668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4195670" y="361464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X</a:t>
              </a:r>
            </a:p>
          </p:txBody>
        </p:sp>
      </p:grpSp>
      <p:cxnSp>
        <p:nvCxnSpPr>
          <p:cNvPr id="29" name="直線コネクタ 28"/>
          <p:cNvCxnSpPr/>
          <p:nvPr/>
        </p:nvCxnSpPr>
        <p:spPr>
          <a:xfrm rot="5400000">
            <a:off x="4000496" y="2071678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/>
          <p:cNvGrpSpPr/>
          <p:nvPr/>
        </p:nvGrpSpPr>
        <p:grpSpPr>
          <a:xfrm>
            <a:off x="2857488" y="4248562"/>
            <a:ext cx="3571900" cy="1252140"/>
            <a:chOff x="2857488" y="4248562"/>
            <a:chExt cx="3571900" cy="1252140"/>
          </a:xfrm>
        </p:grpSpPr>
        <p:cxnSp>
          <p:nvCxnSpPr>
            <p:cNvPr id="30" name="直線コネクタ 29"/>
            <p:cNvCxnSpPr/>
            <p:nvPr/>
          </p:nvCxnSpPr>
          <p:spPr>
            <a:xfrm rot="5400000">
              <a:off x="4714876" y="4320000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グループ化 49"/>
            <p:cNvGrpSpPr/>
            <p:nvPr/>
          </p:nvGrpSpPr>
          <p:grpSpPr>
            <a:xfrm>
              <a:off x="5366026" y="4971970"/>
              <a:ext cx="1063362" cy="528732"/>
              <a:chOff x="5366026" y="4971970"/>
              <a:chExt cx="1063362" cy="528732"/>
            </a:xfrm>
          </p:grpSpPr>
          <p:sp>
            <p:nvSpPr>
              <p:cNvPr id="32" name="テキスト ボックス 31"/>
              <p:cNvSpPr txBox="1"/>
              <p:nvPr/>
            </p:nvSpPr>
            <p:spPr>
              <a:xfrm>
                <a:off x="5695868" y="513137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p</a:t>
                </a:r>
                <a:endParaRPr kumimoji="1" lang="ja-JP" altLang="en-US" dirty="0"/>
              </a:p>
            </p:txBody>
          </p:sp>
          <p:cxnSp>
            <p:nvCxnSpPr>
              <p:cNvPr id="33" name="直線矢印コネクタ 32"/>
              <p:cNvCxnSpPr/>
              <p:nvPr/>
            </p:nvCxnSpPr>
            <p:spPr>
              <a:xfrm>
                <a:off x="5456826" y="530799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5366026" y="4971970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Y</a:t>
                </a:r>
                <a:endParaRPr kumimoji="1" lang="ja-JP" altLang="en-US" dirty="0"/>
              </a:p>
            </p:txBody>
          </p:sp>
          <p:cxnSp>
            <p:nvCxnSpPr>
              <p:cNvPr id="35" name="直線矢印コネクタ 34"/>
              <p:cNvCxnSpPr/>
              <p:nvPr/>
            </p:nvCxnSpPr>
            <p:spPr>
              <a:xfrm>
                <a:off x="6121686" y="530799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テキスト ボックス 35"/>
              <p:cNvSpPr txBox="1"/>
              <p:nvPr/>
            </p:nvSpPr>
            <p:spPr>
              <a:xfrm>
                <a:off x="6124496" y="497197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X</a:t>
                </a:r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>
              <a:off x="4071934" y="4971970"/>
              <a:ext cx="1055346" cy="528732"/>
              <a:chOff x="4071934" y="4971970"/>
              <a:chExt cx="1055346" cy="528732"/>
            </a:xfrm>
          </p:grpSpPr>
          <p:sp>
            <p:nvSpPr>
              <p:cNvPr id="38" name="テキスト ボックス 37"/>
              <p:cNvSpPr txBox="1"/>
              <p:nvPr/>
            </p:nvSpPr>
            <p:spPr>
              <a:xfrm>
                <a:off x="4401776" y="513137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q</a:t>
                </a:r>
                <a:endParaRPr kumimoji="1" lang="ja-JP" altLang="en-US" dirty="0"/>
              </a:p>
            </p:txBody>
          </p:sp>
          <p:cxnSp>
            <p:nvCxnSpPr>
              <p:cNvPr id="39" name="直線矢印コネクタ 38"/>
              <p:cNvCxnSpPr/>
              <p:nvPr/>
            </p:nvCxnSpPr>
            <p:spPr>
              <a:xfrm>
                <a:off x="4162734" y="530799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/>
              <p:cNvSpPr txBox="1"/>
              <p:nvPr/>
            </p:nvSpPr>
            <p:spPr>
              <a:xfrm>
                <a:off x="4071934" y="4971970"/>
                <a:ext cx="292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Z</a:t>
                </a:r>
                <a:endParaRPr kumimoji="1" lang="ja-JP" altLang="en-US" dirty="0"/>
              </a:p>
            </p:txBody>
          </p:sp>
          <p:cxnSp>
            <p:nvCxnSpPr>
              <p:cNvPr id="41" name="直線矢印コネクタ 40"/>
              <p:cNvCxnSpPr/>
              <p:nvPr/>
            </p:nvCxnSpPr>
            <p:spPr>
              <a:xfrm>
                <a:off x="4827594" y="530799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/>
              <p:cNvSpPr txBox="1"/>
              <p:nvPr/>
            </p:nvSpPr>
            <p:spPr>
              <a:xfrm>
                <a:off x="4830404" y="4971970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Y</a:t>
                </a:r>
                <a:endParaRPr kumimoji="1" lang="en-US" altLang="ja-JP" dirty="0" smtClean="0"/>
              </a:p>
            </p:txBody>
          </p:sp>
        </p:grpSp>
        <p:grpSp>
          <p:nvGrpSpPr>
            <p:cNvPr id="52" name="グループ化 51"/>
            <p:cNvGrpSpPr/>
            <p:nvPr/>
          </p:nvGrpSpPr>
          <p:grpSpPr>
            <a:xfrm>
              <a:off x="2857488" y="4929198"/>
              <a:ext cx="285752" cy="428628"/>
              <a:chOff x="2857488" y="4929198"/>
              <a:chExt cx="285752" cy="428628"/>
            </a:xfrm>
          </p:grpSpPr>
          <p:sp>
            <p:nvSpPr>
              <p:cNvPr id="44" name="テキスト ボックス 43"/>
              <p:cNvSpPr txBox="1"/>
              <p:nvPr/>
            </p:nvSpPr>
            <p:spPr>
              <a:xfrm>
                <a:off x="2857488" y="4929198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45" name="グループ化 10"/>
              <p:cNvGrpSpPr/>
              <p:nvPr/>
            </p:nvGrpSpPr>
            <p:grpSpPr>
              <a:xfrm>
                <a:off x="2857488" y="5214950"/>
                <a:ext cx="285752" cy="142876"/>
                <a:chOff x="3714744" y="2071678"/>
                <a:chExt cx="1857388" cy="142876"/>
              </a:xfrm>
            </p:grpSpPr>
            <p:cxnSp>
              <p:nvCxnSpPr>
                <p:cNvPr id="46" name="直線矢印コネクタ 45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コンテンツ プレースホルダ 2"/>
          <p:cNvSpPr txBox="1">
            <a:spLocks/>
          </p:cNvSpPr>
          <p:nvPr/>
        </p:nvSpPr>
        <p:spPr>
          <a:xfrm>
            <a:off x="428596" y="1714488"/>
            <a:ext cx="8229600" cy="193003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profunctor F: C </a:t>
            </a:r>
            <a:r>
              <a:rPr kumimoji="1" lang="en-US" altLang="ja-JP" sz="3200" b="0" i="0" u="none" strike="noStrike" kern="1200" cap="none" spc="-1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――&gt;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D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functor F: </a:t>
            </a:r>
            <a:r>
              <a:rPr kumimoji="1" lang="en-US" altLang="ja-JP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1" lang="en-US" altLang="ja-JP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</a:t>
            </a:r>
            <a:r>
              <a:rPr kumimoji="1" lang="en-US" altLang="ja-JP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×C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  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            Y ,  X        F(Y, X)  =  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6143636" y="550070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σ</a:t>
            </a:r>
            <a:endParaRPr kumimoji="1" lang="ja-JP" altLang="en-US" sz="24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bicategory Prof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dirty="0" smtClean="0">
                <a:solidFill>
                  <a:srgbClr val="0000FF"/>
                </a:solidFill>
              </a:rPr>
              <a:t>Prof</a:t>
            </a:r>
            <a:r>
              <a:rPr kumimoji="1" lang="en-US" altLang="ja-JP" dirty="0" smtClean="0"/>
              <a:t> is a bicategory whose</a:t>
            </a:r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0-cells are small </a:t>
            </a:r>
            <a:r>
              <a:rPr kumimoji="1" lang="en-US" altLang="ja-JP" dirty="0" smtClean="0">
                <a:solidFill>
                  <a:srgbClr val="0000FF"/>
                </a:solidFill>
              </a:rPr>
              <a:t>categories</a:t>
            </a:r>
            <a:r>
              <a:rPr kumimoji="1" lang="en-US" altLang="ja-JP" dirty="0" smtClean="0"/>
              <a:t>,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1-cells are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pro</a:t>
            </a:r>
            <a:r>
              <a:rPr kumimoji="1" lang="en-US" altLang="ja-JP" dirty="0" smtClean="0">
                <a:solidFill>
                  <a:srgbClr val="0000FF"/>
                </a:solidFill>
              </a:rPr>
              <a:t>functors</a:t>
            </a:r>
            <a:r>
              <a:rPr kumimoji="1" lang="en-US" altLang="ja-JP" dirty="0" smtClean="0"/>
              <a:t>, and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2-cells are </a:t>
            </a:r>
            <a:r>
              <a:rPr kumimoji="1" lang="en-US" altLang="ja-JP" dirty="0" smtClean="0">
                <a:solidFill>
                  <a:srgbClr val="0000FF"/>
                </a:solidFill>
              </a:rPr>
              <a:t>natural transformations</a:t>
            </a:r>
            <a:r>
              <a:rPr kumimoji="1" lang="en-US" altLang="ja-JP" dirty="0" smtClean="0"/>
              <a:t>.</a:t>
            </a:r>
          </a:p>
          <a:p>
            <a:pPr lvl="1" algn="ctr">
              <a:spcBef>
                <a:spcPts val="1200"/>
              </a:spcBef>
              <a:buNone/>
            </a:pPr>
            <a:r>
              <a:rPr kumimoji="1" lang="en-US" altLang="ja-JP" sz="3600" dirty="0" smtClean="0"/>
              <a:t>(</a:t>
            </a:r>
            <a:r>
              <a:rPr kumimoji="1" lang="en-US" altLang="ja-JP" dirty="0" smtClean="0"/>
              <a:t> C </a:t>
            </a:r>
            <a:r>
              <a:rPr kumimoji="1" lang="ja-JP" altLang="en-US" dirty="0" smtClean="0"/>
              <a:t>　　　　</a:t>
            </a:r>
            <a:r>
              <a:rPr kumimoji="1" lang="en-US" altLang="ja-JP" dirty="0" smtClean="0"/>
              <a:t>D     </a:t>
            </a:r>
            <a:r>
              <a:rPr kumimoji="1" lang="ja-JP" altLang="en-US" dirty="0" smtClean="0"/>
              <a:t>：＝</a:t>
            </a:r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D</a:t>
            </a:r>
            <a:r>
              <a:rPr kumimoji="1" lang="en-US" altLang="ja-JP" sz="3200" baseline="30000" dirty="0" err="1" smtClean="0"/>
              <a:t>op</a:t>
            </a:r>
            <a:r>
              <a:rPr kumimoji="1" lang="en-US" altLang="ja-JP" dirty="0" err="1" smtClean="0"/>
              <a:t>×C</a:t>
            </a:r>
            <a:r>
              <a:rPr kumimoji="1" lang="ja-JP" altLang="en-US" dirty="0" smtClean="0"/>
              <a:t>　　　　</a:t>
            </a:r>
            <a:r>
              <a:rPr kumimoji="1" lang="en-US" altLang="ja-JP" dirty="0" smtClean="0"/>
              <a:t>Set </a:t>
            </a:r>
            <a:r>
              <a:rPr kumimoji="1" lang="en-US" altLang="ja-JP" sz="3600" dirty="0" smtClean="0"/>
              <a:t>)</a:t>
            </a:r>
            <a:endParaRPr kumimoji="1" lang="en-US" altLang="ja-JP" dirty="0" smtClean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571736" y="557214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2571736" y="5927742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 rot="5400000">
            <a:off x="2722612" y="558014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10" name="直線コネクタ 9"/>
          <p:cNvCxnSpPr/>
          <p:nvPr/>
        </p:nvCxnSpPr>
        <p:spPr>
          <a:xfrm rot="5400000">
            <a:off x="2786050" y="5572140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5400000">
            <a:off x="2786050" y="5929330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71736" y="550070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σ</a:t>
            </a:r>
            <a:endParaRPr kumimoji="1" lang="ja-JP" altLang="en-US" sz="2400" dirty="0" smtClean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6143636" y="557214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143636" y="5927742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 rot="5400000">
            <a:off x="6294512" y="558014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Model of computation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Strong monad  </a:t>
            </a:r>
            <a:r>
              <a:rPr kumimoji="1" lang="en-US" altLang="ja-JP" sz="2400" dirty="0" smtClean="0"/>
              <a:t>  </a:t>
            </a:r>
            <a:r>
              <a:rPr kumimoji="1" lang="en-US" altLang="ja-JP" sz="1600" dirty="0" smtClean="0"/>
              <a:t> </a:t>
            </a:r>
            <a:r>
              <a:rPr kumimoji="1" lang="en-US" altLang="ja-JP" sz="2400" dirty="0" smtClean="0"/>
              <a:t>      </a:t>
            </a:r>
            <a:r>
              <a:rPr kumimoji="1" lang="en-US" altLang="ja-JP" sz="2800" dirty="0" smtClean="0"/>
              <a:t>  </a:t>
            </a:r>
            <a:r>
              <a:rPr lang="en-US" altLang="ja-JP" dirty="0" smtClean="0"/>
              <a:t>J</a:t>
            </a:r>
            <a:r>
              <a:rPr lang="ja-JP" altLang="en-US" dirty="0" smtClean="0"/>
              <a:t>→</a:t>
            </a:r>
            <a:r>
              <a:rPr lang="en-US" altLang="ja-JP" dirty="0" smtClean="0"/>
              <a:t>TK   </a:t>
            </a:r>
            <a:r>
              <a:rPr lang="en-US" altLang="ja-JP" sz="2000" dirty="0" smtClean="0"/>
              <a:t> 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[Moggi 88]</a:t>
            </a:r>
          </a:p>
          <a:p>
            <a:r>
              <a:rPr kumimoji="1" lang="en-US" altLang="ja-JP" dirty="0" smtClean="0"/>
              <a:t>Comonad              </a:t>
            </a:r>
            <a:r>
              <a:rPr lang="en-US" altLang="ja-JP" dirty="0" smtClean="0"/>
              <a:t>  SJ</a:t>
            </a:r>
            <a:r>
              <a:rPr lang="ja-JP" altLang="en-US" dirty="0" smtClean="0"/>
              <a:t>→</a:t>
            </a:r>
            <a:r>
              <a:rPr lang="en-US" altLang="ja-JP" dirty="0" smtClean="0"/>
              <a:t>K     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altLang="ja-JP" dirty="0" err="1" smtClean="0">
                <a:solidFill>
                  <a:schemeClr val="accent6">
                    <a:lumMod val="50000"/>
                  </a:schemeClr>
                </a:solidFill>
              </a:rPr>
              <a:t>Uustalu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altLang="ja-JP" dirty="0" err="1" smtClean="0">
                <a:solidFill>
                  <a:schemeClr val="accent6">
                    <a:lumMod val="50000"/>
                  </a:schemeClr>
                </a:solidFill>
              </a:rPr>
              <a:t>Vene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 08]</a:t>
            </a:r>
          </a:p>
          <a:p>
            <a:r>
              <a:rPr lang="en-US" altLang="ja-JP" dirty="0" smtClean="0"/>
              <a:t>Distributive law</a:t>
            </a:r>
            <a:r>
              <a:rPr lang="en-US" altLang="ja-JP" sz="2800" dirty="0" smtClean="0"/>
              <a:t>      </a:t>
            </a:r>
            <a:r>
              <a:rPr lang="en-US" altLang="ja-JP" dirty="0" smtClean="0"/>
              <a:t>SJ</a:t>
            </a:r>
            <a:r>
              <a:rPr lang="ja-JP" altLang="en-US" dirty="0" smtClean="0"/>
              <a:t>→</a:t>
            </a:r>
            <a:r>
              <a:rPr lang="en-US" altLang="ja-JP" dirty="0" smtClean="0"/>
              <a:t>TK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Arrow                       A(J,K)    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[Hughes 00]</a:t>
            </a:r>
            <a:endParaRPr kumimoji="1"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 rot="16200000">
            <a:off x="4227376" y="4071237"/>
            <a:ext cx="559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↩</a:t>
            </a:r>
            <a:endParaRPr lang="en-US" altLang="ja-JP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en-US" altLang="ja-JP" sz="4800" dirty="0" smtClean="0"/>
              <a:t>Why </a:t>
            </a:r>
            <a:r>
              <a:rPr kumimoji="1" lang="en-US" altLang="ja-JP" sz="4800" dirty="0" smtClean="0"/>
              <a:t>Prof ?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2-cell vs. morphism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               F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　　　　　　　　　　　　　　　　　　    　</a:t>
            </a:r>
            <a:r>
              <a:rPr kumimoji="1" lang="en-US" altLang="ja-JP" dirty="0" err="1" smtClean="0"/>
              <a:t>α</a:t>
            </a:r>
            <a:r>
              <a:rPr kumimoji="1" lang="en-US" altLang="ja-JP" baseline="-25000" dirty="0" err="1" smtClean="0"/>
              <a:t>X</a:t>
            </a:r>
            <a:endParaRPr kumimoji="1" lang="en-US" altLang="ja-JP" baseline="-25000" dirty="0" smtClean="0"/>
          </a:p>
          <a:p>
            <a:pPr>
              <a:buNone/>
            </a:pPr>
            <a:r>
              <a:rPr lang="en-US" altLang="ja-JP" dirty="0" smtClean="0"/>
              <a:t>		C	α</a:t>
            </a:r>
            <a:r>
              <a:rPr lang="ja-JP" altLang="en-US" dirty="0" smtClean="0"/>
              <a:t>⇓</a:t>
            </a:r>
            <a:r>
              <a:rPr lang="en-US" altLang="ja-JP" dirty="0" smtClean="0"/>
              <a:t>	D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vs.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FX</a:t>
            </a:r>
            <a:r>
              <a:rPr lang="ja-JP" altLang="en-US" dirty="0" smtClean="0"/>
              <a:t>　　　　　</a:t>
            </a:r>
            <a:r>
              <a:rPr lang="en-US" altLang="ja-JP" dirty="0" smtClean="0"/>
              <a:t>GX</a:t>
            </a:r>
          </a:p>
          <a:p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               G</a:t>
            </a:r>
            <a:endParaRPr kumimoji="1" lang="ja-JP" altLang="en-US" dirty="0"/>
          </a:p>
        </p:txBody>
      </p:sp>
      <p:sp>
        <p:nvSpPr>
          <p:cNvPr id="4" name="円弧 3"/>
          <p:cNvSpPr/>
          <p:nvPr/>
        </p:nvSpPr>
        <p:spPr>
          <a:xfrm rot="8100000">
            <a:off x="1383469" y="1921201"/>
            <a:ext cx="2196000" cy="2196000"/>
          </a:xfrm>
          <a:prstGeom prst="arc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弧 4"/>
          <p:cNvSpPr/>
          <p:nvPr/>
        </p:nvSpPr>
        <p:spPr>
          <a:xfrm rot="18900000">
            <a:off x="1383469" y="2992771"/>
            <a:ext cx="2196000" cy="2196000"/>
          </a:xfrm>
          <a:prstGeom prst="arc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6131118" y="3570288"/>
            <a:ext cx="101265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Monad and Arrow w/o first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774823"/>
          <a:ext cx="8229600" cy="4484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571636"/>
                <a:gridCol w="3328982"/>
              </a:tblGrid>
              <a:tr h="5826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Monad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Arrow(w/o first)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222012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1" lang="en-US" altLang="ja-JP" sz="3200" dirty="0" smtClean="0"/>
                        <a:t> T: C </a:t>
                      </a:r>
                      <a:r>
                        <a:rPr kumimoji="1" lang="ja-JP" altLang="en-US" sz="3200" dirty="0" smtClean="0"/>
                        <a:t>→ </a:t>
                      </a:r>
                      <a:r>
                        <a:rPr kumimoji="1" lang="en-US" altLang="ja-JP" sz="3200" dirty="0" smtClean="0"/>
                        <a:t>C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</a:t>
                      </a:r>
                      <a:r>
                        <a:rPr kumimoji="1" lang="en-US" altLang="ja-JP" sz="3200" dirty="0" err="1" smtClean="0"/>
                        <a:t>η</a:t>
                      </a:r>
                      <a:r>
                        <a:rPr kumimoji="1" lang="en-US" altLang="ja-JP" sz="3600" baseline="-25000" dirty="0" err="1" smtClean="0"/>
                        <a:t>X</a:t>
                      </a:r>
                      <a:r>
                        <a:rPr kumimoji="1" lang="en-US" altLang="ja-JP" sz="3200" dirty="0" smtClean="0"/>
                        <a:t>: X</a:t>
                      </a:r>
                      <a:r>
                        <a:rPr kumimoji="1" lang="ja-JP" altLang="en-US" sz="3200" dirty="0" smtClean="0"/>
                        <a:t>→</a:t>
                      </a:r>
                      <a:r>
                        <a:rPr kumimoji="1" lang="en-US" altLang="ja-JP" sz="3200" dirty="0" smtClean="0"/>
                        <a:t>TX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</a:t>
                      </a:r>
                      <a:r>
                        <a:rPr kumimoji="1" lang="en-US" altLang="ja-JP" sz="3200" dirty="0" err="1" smtClean="0"/>
                        <a:t>μ</a:t>
                      </a:r>
                      <a:r>
                        <a:rPr kumimoji="1" lang="en-US" altLang="ja-JP" sz="3600" baseline="-25000" dirty="0" err="1" smtClean="0"/>
                        <a:t>X</a:t>
                      </a:r>
                      <a:r>
                        <a:rPr kumimoji="1" lang="en-US" altLang="ja-JP" sz="3200" dirty="0" smtClean="0"/>
                        <a:t>: TTX</a:t>
                      </a:r>
                      <a:r>
                        <a:rPr kumimoji="1" lang="ja-JP" altLang="en-US" sz="3200" dirty="0" smtClean="0"/>
                        <a:t>→</a:t>
                      </a:r>
                      <a:r>
                        <a:rPr kumimoji="1" lang="en-US" altLang="ja-JP" sz="3200" dirty="0" smtClean="0"/>
                        <a:t>TX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3200" baseline="0" dirty="0" smtClean="0"/>
                        <a:t> </a:t>
                      </a:r>
                      <a:r>
                        <a:rPr kumimoji="1" lang="en-US" altLang="ja-JP" sz="3200" dirty="0" smtClean="0"/>
                        <a:t>TTT </a:t>
                      </a:r>
                      <a:r>
                        <a:rPr kumimoji="1" lang="en-US" altLang="ja-JP" sz="3200" spc="-1600" dirty="0" smtClean="0"/>
                        <a:t>―</a:t>
                      </a:r>
                      <a:r>
                        <a:rPr lang="en-US" altLang="ja-JP" sz="3200" spc="-1600" dirty="0" smtClean="0"/>
                        <a:t>―&gt;</a:t>
                      </a:r>
                      <a:r>
                        <a:rPr lang="en-US" altLang="ja-JP" sz="3200" dirty="0" smtClean="0"/>
                        <a:t> </a:t>
                      </a:r>
                      <a:r>
                        <a:rPr lang="ja-JP" altLang="en-US" sz="3200" dirty="0" smtClean="0"/>
                        <a:t>　</a:t>
                      </a:r>
                      <a:r>
                        <a:rPr lang="en-US" altLang="ja-JP" sz="3200" dirty="0" smtClean="0"/>
                        <a:t>TT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3200" dirty="0" smtClean="0"/>
                        <a:t>    ↓　　　 ↓</a:t>
                      </a: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3200" baseline="0" dirty="0" smtClean="0"/>
                        <a:t>    </a:t>
                      </a:r>
                      <a:r>
                        <a:rPr kumimoji="1" lang="en-US" altLang="ja-JP" sz="3200" dirty="0" smtClean="0"/>
                        <a:t>TT  </a:t>
                      </a:r>
                      <a:r>
                        <a:rPr kumimoji="1" lang="en-US" altLang="ja-JP" sz="3200" spc="-1600" dirty="0" smtClean="0"/>
                        <a:t>―</a:t>
                      </a:r>
                      <a:r>
                        <a:rPr lang="en-US" altLang="ja-JP" sz="3200" spc="-1600" dirty="0" smtClean="0"/>
                        <a:t>―&gt;</a:t>
                      </a:r>
                      <a:r>
                        <a:rPr lang="en-US" altLang="ja-JP" sz="3200" dirty="0" smtClean="0"/>
                        <a:t> </a:t>
                      </a:r>
                      <a:r>
                        <a:rPr lang="ja-JP" altLang="en-US" sz="3200" dirty="0" smtClean="0"/>
                        <a:t>　 </a:t>
                      </a:r>
                      <a:r>
                        <a:rPr lang="en-US" altLang="ja-JP" sz="3200" dirty="0" smtClean="0"/>
                        <a:t>T</a:t>
                      </a:r>
                      <a:endParaRPr kumimoji="1" lang="ja-JP" altLang="en-US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…</a:t>
                      </a:r>
                      <a:endParaRPr kumimoji="1" lang="ja-JP" alt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equipped with</a:t>
                      </a:r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satisfying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1" lang="ja-JP" altLang="en-US" sz="3200" dirty="0" smtClean="0"/>
                        <a:t>　</a:t>
                      </a:r>
                      <a:r>
                        <a:rPr kumimoji="1" lang="en-US" altLang="ja-JP" sz="3200" dirty="0" smtClean="0"/>
                        <a:t>A:C</a:t>
                      </a:r>
                      <a:r>
                        <a:rPr kumimoji="1" lang="en-US" altLang="ja-JP" sz="3200" baseline="30000" dirty="0" smtClean="0"/>
                        <a:t>op</a:t>
                      </a:r>
                      <a:r>
                        <a:rPr kumimoji="1" lang="en-US" altLang="ja-JP" sz="3200" dirty="0" smtClean="0"/>
                        <a:t>×C</a:t>
                      </a:r>
                      <a:r>
                        <a:rPr kumimoji="1" lang="ja-JP" altLang="en-US" sz="3200" dirty="0" smtClean="0"/>
                        <a:t>→</a:t>
                      </a:r>
                      <a:r>
                        <a:rPr kumimoji="1" lang="en-US" altLang="ja-JP" sz="3200" dirty="0" smtClean="0"/>
                        <a:t>Set</a:t>
                      </a:r>
                      <a:endParaRPr kumimoji="1" lang="en-US" altLang="ja-JP" sz="96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1" lang="en-US" altLang="ja-JP" sz="3200" dirty="0" smtClean="0"/>
                        <a:t> arr: C(J,K)</a:t>
                      </a:r>
                      <a:r>
                        <a:rPr kumimoji="1" lang="ja-JP" altLang="en-US" sz="3200" dirty="0" smtClean="0"/>
                        <a:t>→</a:t>
                      </a:r>
                      <a:r>
                        <a:rPr kumimoji="1" lang="en-US" altLang="ja-JP" sz="3200" dirty="0" smtClean="0"/>
                        <a:t>A(J,K)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</a:t>
                      </a:r>
                      <a:r>
                        <a:rPr lang="en-US" altLang="ja-JP" sz="3200" spc="-300" dirty="0" smtClean="0"/>
                        <a:t>&gt;&gt;</a:t>
                      </a:r>
                      <a:r>
                        <a:rPr lang="en-US" altLang="ja-JP" sz="3200" dirty="0" smtClean="0"/>
                        <a:t>&gt;:</a:t>
                      </a:r>
                      <a:r>
                        <a:rPr lang="ja-JP" altLang="en-US" sz="3200" baseline="0" dirty="0" smtClean="0"/>
                        <a:t> </a:t>
                      </a:r>
                      <a:r>
                        <a:rPr kumimoji="1" lang="en-US" altLang="ja-JP" sz="3200" dirty="0" smtClean="0"/>
                        <a:t>A(J,K</a:t>
                      </a:r>
                      <a:r>
                        <a:rPr kumimoji="1" lang="en-US" altLang="ja-JP" sz="3200" spc="-400" baseline="0" dirty="0" smtClean="0"/>
                        <a:t>)</a:t>
                      </a:r>
                      <a:r>
                        <a:rPr kumimoji="1" lang="en-US" altLang="ja-JP" sz="2800" spc="-400" baseline="0" dirty="0" smtClean="0"/>
                        <a:t>×</a:t>
                      </a:r>
                      <a:r>
                        <a:rPr kumimoji="1" lang="en-US" altLang="ja-JP" sz="3200" dirty="0" smtClean="0"/>
                        <a:t>A(K,L)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3200" dirty="0" smtClean="0"/>
                        <a:t>→ </a:t>
                      </a:r>
                      <a:r>
                        <a:rPr kumimoji="1" lang="en-US" altLang="ja-JP" sz="3200" dirty="0" smtClean="0"/>
                        <a:t>A(J,L)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en-US" altLang="ja-JP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en-US" altLang="ja-JP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(a </a:t>
                      </a:r>
                      <a:r>
                        <a:rPr lang="en-US" altLang="ja-JP" sz="3200" spc="-300" dirty="0" smtClean="0"/>
                        <a:t>&gt;&gt;</a:t>
                      </a:r>
                      <a:r>
                        <a:rPr lang="en-US" altLang="ja-JP" sz="3200" dirty="0" smtClean="0"/>
                        <a:t>&gt; </a:t>
                      </a:r>
                      <a:r>
                        <a:rPr kumimoji="1" lang="en-US" altLang="ja-JP" sz="3200" dirty="0" smtClean="0"/>
                        <a:t>b) </a:t>
                      </a:r>
                      <a:r>
                        <a:rPr lang="en-US" altLang="ja-JP" sz="3200" spc="-300" dirty="0" smtClean="0"/>
                        <a:t> &gt;&gt;</a:t>
                      </a:r>
                      <a:r>
                        <a:rPr lang="en-US" altLang="ja-JP" sz="3200" dirty="0" smtClean="0"/>
                        <a:t>&gt; </a:t>
                      </a:r>
                      <a:r>
                        <a:rPr kumimoji="1" lang="en-US" altLang="ja-JP" sz="3200" dirty="0" smtClean="0"/>
                        <a:t>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=  a </a:t>
                      </a:r>
                      <a:r>
                        <a:rPr lang="en-US" altLang="ja-JP" sz="3200" spc="-300" dirty="0" smtClean="0"/>
                        <a:t>&gt;&gt;</a:t>
                      </a:r>
                      <a:r>
                        <a:rPr lang="en-US" altLang="ja-JP" sz="3200" dirty="0" smtClean="0"/>
                        <a:t>&gt; </a:t>
                      </a:r>
                      <a:r>
                        <a:rPr kumimoji="1" lang="en-US" altLang="ja-JP" sz="3200" dirty="0" smtClean="0"/>
                        <a:t>(b </a:t>
                      </a:r>
                      <a:r>
                        <a:rPr lang="en-US" altLang="ja-JP" sz="3200" spc="-300" dirty="0" smtClean="0"/>
                        <a:t>&gt;&gt;</a:t>
                      </a:r>
                      <a:r>
                        <a:rPr lang="en-US" altLang="ja-JP" sz="3200" dirty="0" smtClean="0"/>
                        <a:t>&gt; </a:t>
                      </a:r>
                      <a:r>
                        <a:rPr kumimoji="1" lang="en-US" altLang="ja-JP" sz="3200" dirty="0" smtClean="0"/>
                        <a:t>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…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857224" y="3000372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57224" y="4214818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5786446" y="3000372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715008" y="4572008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Monad and Arrow w/o first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774823"/>
          <a:ext cx="8229600" cy="459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571636"/>
                <a:gridCol w="3328982"/>
              </a:tblGrid>
              <a:tr h="5826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Monad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Arrow(w/o first)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2220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3200" dirty="0" smtClean="0"/>
                        <a:t>　</a:t>
                      </a:r>
                      <a:r>
                        <a:rPr kumimoji="1" lang="en-US" altLang="ja-JP" sz="3200" dirty="0" smtClean="0"/>
                        <a:t>T: C       </a:t>
                      </a:r>
                      <a:r>
                        <a:rPr kumimoji="1" lang="ja-JP" altLang="en-US" sz="3200" dirty="0" smtClean="0"/>
                        <a:t>  </a:t>
                      </a:r>
                      <a:r>
                        <a:rPr kumimoji="1" lang="en-US" altLang="ja-JP" sz="3200" dirty="0" smtClean="0"/>
                        <a:t>C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</a:t>
                      </a:r>
                      <a:r>
                        <a:rPr kumimoji="1" lang="ja-JP" altLang="en-US" sz="3200" baseline="0" dirty="0" smtClean="0"/>
                        <a:t>     </a:t>
                      </a:r>
                      <a:r>
                        <a:rPr kumimoji="1" lang="en-US" altLang="ja-JP" sz="3200" dirty="0" smtClean="0"/>
                        <a:t>C       </a:t>
                      </a:r>
                      <a:r>
                        <a:rPr kumimoji="1" lang="ja-JP" altLang="en-US" sz="3200" dirty="0" smtClean="0"/>
                        <a:t>　</a:t>
                      </a:r>
                      <a:r>
                        <a:rPr kumimoji="1" lang="en-US" altLang="ja-JP" sz="3200" dirty="0" smtClean="0"/>
                        <a:t>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           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  C    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lnSpc>
                          <a:spcPct val="30000"/>
                        </a:lnSpc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lnSpc>
                          <a:spcPct val="30000"/>
                        </a:lnSpc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C  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           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 </a:t>
                      </a:r>
                      <a:r>
                        <a:rPr kumimoji="1" lang="en-US" altLang="ja-JP" sz="3200" dirty="0" smtClean="0"/>
                        <a:t>  C  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…</a:t>
                      </a:r>
                      <a:endParaRPr kumimoji="1" lang="ja-JP" alt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equipped with</a:t>
                      </a:r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satisfying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1" lang="ja-JP" altLang="en-US" sz="3200" dirty="0" smtClean="0"/>
                        <a:t>　</a:t>
                      </a:r>
                      <a:r>
                        <a:rPr kumimoji="1" lang="en-US" altLang="ja-JP" sz="3200" dirty="0" smtClean="0"/>
                        <a:t>A:C</a:t>
                      </a:r>
                      <a:r>
                        <a:rPr kumimoji="1" lang="en-US" altLang="ja-JP" sz="3200" baseline="30000" dirty="0" smtClean="0"/>
                        <a:t>op</a:t>
                      </a:r>
                      <a:r>
                        <a:rPr kumimoji="1" lang="en-US" altLang="ja-JP" sz="3200" dirty="0" smtClean="0"/>
                        <a:t>×C</a:t>
                      </a:r>
                      <a:r>
                        <a:rPr kumimoji="1" lang="ja-JP" altLang="en-US" sz="3200" dirty="0" smtClean="0"/>
                        <a:t>→</a:t>
                      </a:r>
                      <a:r>
                        <a:rPr kumimoji="1" lang="en-US" altLang="ja-JP" sz="3200" dirty="0" smtClean="0"/>
                        <a:t>Set</a:t>
                      </a:r>
                      <a:endParaRPr kumimoji="1" lang="en-US" altLang="ja-JP" sz="96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1" lang="en-US" altLang="ja-JP" sz="3200" dirty="0" smtClean="0"/>
                        <a:t> arr: C(J,K)</a:t>
                      </a:r>
                      <a:r>
                        <a:rPr kumimoji="1" lang="ja-JP" altLang="en-US" sz="3200" dirty="0" smtClean="0"/>
                        <a:t>→</a:t>
                      </a:r>
                      <a:r>
                        <a:rPr kumimoji="1" lang="en-US" altLang="ja-JP" sz="3200" dirty="0" smtClean="0"/>
                        <a:t>A(J,K)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</a:t>
                      </a:r>
                      <a:r>
                        <a:rPr lang="en-US" altLang="ja-JP" sz="3200" spc="-300" dirty="0" smtClean="0"/>
                        <a:t>&gt;&gt;</a:t>
                      </a:r>
                      <a:r>
                        <a:rPr lang="en-US" altLang="ja-JP" sz="3200" dirty="0" smtClean="0"/>
                        <a:t>&gt;:</a:t>
                      </a:r>
                      <a:r>
                        <a:rPr lang="ja-JP" altLang="en-US" sz="3200" baseline="0" dirty="0" smtClean="0"/>
                        <a:t> </a:t>
                      </a:r>
                      <a:r>
                        <a:rPr kumimoji="1" lang="en-US" altLang="ja-JP" sz="3200" dirty="0" smtClean="0"/>
                        <a:t>A(J,</a:t>
                      </a:r>
                      <a:r>
                        <a:rPr kumimoji="1" lang="en-US" altLang="ja-JP" sz="3200" dirty="0" smtClean="0">
                          <a:solidFill>
                            <a:srgbClr val="0000FF"/>
                          </a:solidFill>
                        </a:rPr>
                        <a:t>K</a:t>
                      </a:r>
                      <a:r>
                        <a:rPr kumimoji="1" lang="en-US" altLang="ja-JP" sz="3200" spc="-400" baseline="0" dirty="0" smtClean="0"/>
                        <a:t>)</a:t>
                      </a:r>
                      <a:r>
                        <a:rPr kumimoji="1" lang="en-US" altLang="ja-JP" sz="2800" spc="-400" baseline="0" dirty="0" smtClean="0"/>
                        <a:t>×</a:t>
                      </a:r>
                      <a:r>
                        <a:rPr kumimoji="1" lang="en-US" altLang="ja-JP" sz="3200" dirty="0" smtClean="0"/>
                        <a:t>A(</a:t>
                      </a:r>
                      <a:r>
                        <a:rPr kumimoji="1" lang="en-US" altLang="ja-JP" sz="3200" dirty="0" smtClean="0">
                          <a:solidFill>
                            <a:srgbClr val="0000FF"/>
                          </a:solidFill>
                        </a:rPr>
                        <a:t>K</a:t>
                      </a:r>
                      <a:r>
                        <a:rPr kumimoji="1" lang="en-US" altLang="ja-JP" sz="3200" dirty="0" smtClean="0"/>
                        <a:t>,L)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3200" dirty="0" smtClean="0"/>
                        <a:t>→ </a:t>
                      </a:r>
                      <a:r>
                        <a:rPr kumimoji="1" lang="en-US" altLang="ja-JP" sz="3200" dirty="0" smtClean="0"/>
                        <a:t>A(J,L)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en-US" altLang="ja-JP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en-US" altLang="ja-JP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(a </a:t>
                      </a:r>
                      <a:r>
                        <a:rPr lang="en-US" altLang="ja-JP" sz="3200" spc="-300" dirty="0" smtClean="0"/>
                        <a:t>&gt;&gt;</a:t>
                      </a:r>
                      <a:r>
                        <a:rPr lang="en-US" altLang="ja-JP" sz="3200" dirty="0" smtClean="0"/>
                        <a:t>&gt; </a:t>
                      </a:r>
                      <a:r>
                        <a:rPr kumimoji="1" lang="en-US" altLang="ja-JP" sz="3200" dirty="0" smtClean="0"/>
                        <a:t>b) </a:t>
                      </a:r>
                      <a:r>
                        <a:rPr lang="en-US" altLang="ja-JP" sz="3200" spc="-300" dirty="0" smtClean="0"/>
                        <a:t> &gt;&gt;</a:t>
                      </a:r>
                      <a:r>
                        <a:rPr lang="en-US" altLang="ja-JP" sz="3200" dirty="0" smtClean="0"/>
                        <a:t>&gt; </a:t>
                      </a:r>
                      <a:r>
                        <a:rPr kumimoji="1" lang="en-US" altLang="ja-JP" sz="3200" dirty="0" smtClean="0"/>
                        <a:t>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=  a </a:t>
                      </a:r>
                      <a:r>
                        <a:rPr lang="en-US" altLang="ja-JP" sz="3200" spc="-300" dirty="0" smtClean="0"/>
                        <a:t>&gt;&gt;</a:t>
                      </a:r>
                      <a:r>
                        <a:rPr lang="en-US" altLang="ja-JP" sz="3200" dirty="0" smtClean="0"/>
                        <a:t>&gt; </a:t>
                      </a:r>
                      <a:r>
                        <a:rPr kumimoji="1" lang="en-US" altLang="ja-JP" sz="3200" dirty="0" smtClean="0"/>
                        <a:t>(b </a:t>
                      </a:r>
                      <a:r>
                        <a:rPr lang="en-US" altLang="ja-JP" sz="3200" spc="-300" dirty="0" smtClean="0"/>
                        <a:t>&gt;&gt;</a:t>
                      </a:r>
                      <a:r>
                        <a:rPr lang="en-US" altLang="ja-JP" sz="3200" dirty="0" smtClean="0"/>
                        <a:t>&gt; </a:t>
                      </a:r>
                      <a:r>
                        <a:rPr kumimoji="1" lang="en-US" altLang="ja-JP" sz="3200" dirty="0" smtClean="0"/>
                        <a:t>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…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857224" y="3000372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57224" y="4572008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5786446" y="3000372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715008" y="4572008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71604" y="307181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η</a:t>
            </a:r>
            <a:endParaRPr kumimoji="1" lang="ja-JP" altLang="en-US" sz="2400" dirty="0" smtClean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1571604" y="3143248"/>
            <a:ext cx="642942" cy="1588"/>
          </a:xfrm>
          <a:prstGeom prst="straightConnector1">
            <a:avLst/>
          </a:prstGeom>
          <a:ln w="57150" cap="sq" cmpd="dbl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571604" y="349885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5400000">
            <a:off x="1722480" y="315124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1500166" y="4356106"/>
            <a:ext cx="857256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1428728" y="3857628"/>
            <a:ext cx="357190" cy="285752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2071670" y="3857628"/>
            <a:ext cx="357190" cy="285752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1643042" y="385762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 rot="5400000">
            <a:off x="1793918" y="39370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1000100" y="5000636"/>
            <a:ext cx="642942" cy="500066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2556000" y="5000636"/>
            <a:ext cx="642942" cy="500066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1000100" y="4856172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2556000" y="485776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1000100" y="564199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2556000" y="564199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rot="5400000" flipH="1" flipV="1">
            <a:off x="644498" y="5214950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rot="5400000" flipH="1" flipV="1">
            <a:off x="1571604" y="5213362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5400000" flipH="1" flipV="1">
            <a:off x="2216134" y="5213362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 flipH="1" flipV="1">
            <a:off x="3071802" y="5213362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714612" y="478632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57" name="テキスト ボックス 56"/>
          <p:cNvSpPr txBox="1"/>
          <p:nvPr/>
        </p:nvSpPr>
        <p:spPr>
          <a:xfrm rot="5400000">
            <a:off x="2865488" y="48657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57224" y="485776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 rot="5400000">
            <a:off x="1008100" y="493719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214414" y="514351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 rot="5400000">
            <a:off x="1365290" y="52229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428860" y="50720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63" name="テキスト ボックス 62"/>
          <p:cNvSpPr txBox="1"/>
          <p:nvPr/>
        </p:nvSpPr>
        <p:spPr>
          <a:xfrm rot="5400000">
            <a:off x="2579736" y="52229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1643042" y="2713032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2928926" y="3643314"/>
            <a:ext cx="89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i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n Cat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Monad and Arrow w/o first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774823"/>
          <a:ext cx="8229600" cy="459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571636"/>
                <a:gridCol w="3328982"/>
              </a:tblGrid>
              <a:tr h="5826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Monad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Arrow(w/o first)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222012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1" lang="ja-JP" altLang="en-US" sz="3200" dirty="0" smtClean="0"/>
                        <a:t>　</a:t>
                      </a:r>
                      <a:r>
                        <a:rPr kumimoji="1" lang="en-US" altLang="ja-JP" sz="3200" dirty="0" smtClean="0"/>
                        <a:t>T: C       </a:t>
                      </a:r>
                      <a:r>
                        <a:rPr kumimoji="1" lang="ja-JP" altLang="en-US" sz="3200" dirty="0" smtClean="0"/>
                        <a:t>  </a:t>
                      </a:r>
                      <a:r>
                        <a:rPr kumimoji="1" lang="en-US" altLang="ja-JP" sz="3200" dirty="0" smtClean="0"/>
                        <a:t>C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</a:t>
                      </a:r>
                      <a:r>
                        <a:rPr kumimoji="1" lang="ja-JP" altLang="en-US" sz="3200" baseline="0" dirty="0" smtClean="0"/>
                        <a:t>     </a:t>
                      </a:r>
                      <a:r>
                        <a:rPr kumimoji="1" lang="en-US" altLang="ja-JP" sz="3200" dirty="0" smtClean="0"/>
                        <a:t>C       </a:t>
                      </a:r>
                      <a:r>
                        <a:rPr kumimoji="1" lang="ja-JP" altLang="en-US" sz="3200" dirty="0" smtClean="0"/>
                        <a:t>　</a:t>
                      </a:r>
                      <a:r>
                        <a:rPr kumimoji="1" lang="en-US" altLang="ja-JP" sz="3200" dirty="0" smtClean="0"/>
                        <a:t>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           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  C    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lnSpc>
                          <a:spcPct val="30000"/>
                        </a:lnSpc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lnSpc>
                          <a:spcPct val="30000"/>
                        </a:lnSpc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C  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           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 </a:t>
                      </a:r>
                      <a:r>
                        <a:rPr kumimoji="1" lang="en-US" altLang="ja-JP" sz="3200" dirty="0" smtClean="0"/>
                        <a:t>  C  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…</a:t>
                      </a:r>
                      <a:endParaRPr kumimoji="1" lang="ja-JP" alt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equipped with</a:t>
                      </a:r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satisfying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3200" dirty="0" smtClean="0"/>
                        <a:t>　</a:t>
                      </a:r>
                      <a:r>
                        <a:rPr kumimoji="1" lang="en-US" altLang="ja-JP" sz="3200" dirty="0" smtClean="0"/>
                        <a:t>A: C       </a:t>
                      </a:r>
                      <a:r>
                        <a:rPr kumimoji="1" lang="ja-JP" altLang="en-US" sz="3200" dirty="0" smtClean="0"/>
                        <a:t>  </a:t>
                      </a:r>
                      <a:r>
                        <a:rPr kumimoji="1" lang="en-US" altLang="ja-JP" sz="3200" dirty="0" smtClean="0"/>
                        <a:t>C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</a:t>
                      </a:r>
                      <a:r>
                        <a:rPr kumimoji="1" lang="ja-JP" altLang="en-US" sz="3200" baseline="0" dirty="0" smtClean="0"/>
                        <a:t>     </a:t>
                      </a:r>
                      <a:r>
                        <a:rPr kumimoji="1" lang="en-US" altLang="ja-JP" sz="3200" dirty="0" smtClean="0"/>
                        <a:t>C       </a:t>
                      </a:r>
                      <a:r>
                        <a:rPr kumimoji="1" lang="ja-JP" altLang="en-US" sz="3200" dirty="0" smtClean="0"/>
                        <a:t>　</a:t>
                      </a:r>
                      <a:r>
                        <a:rPr kumimoji="1" lang="en-US" altLang="ja-JP" sz="3200" dirty="0" smtClean="0"/>
                        <a:t>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           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  C    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lnSpc>
                          <a:spcPct val="30000"/>
                        </a:lnSpc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>
                        <a:lnSpc>
                          <a:spcPct val="30000"/>
                        </a:lnSpc>
                        <a:buFont typeface="Arial" pitchFamily="34" charset="0"/>
                        <a:buNone/>
                      </a:pPr>
                      <a:endParaRPr kumimoji="1" lang="en-US" altLang="ja-JP" sz="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C  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           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 </a:t>
                      </a:r>
                      <a:r>
                        <a:rPr kumimoji="1" lang="en-US" altLang="ja-JP" sz="3200" dirty="0" smtClean="0"/>
                        <a:t>  C  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…</a:t>
                      </a:r>
                      <a:endParaRPr kumimoji="1" lang="ja-JP" alt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857224" y="3000372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57224" y="4572008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71604" y="307181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η</a:t>
            </a:r>
            <a:endParaRPr kumimoji="1" lang="ja-JP" altLang="en-US" sz="2400" dirty="0" smtClean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1571604" y="3143248"/>
            <a:ext cx="642942" cy="1588"/>
          </a:xfrm>
          <a:prstGeom prst="straightConnector1">
            <a:avLst/>
          </a:prstGeom>
          <a:ln w="57150" cap="sq" cmpd="dbl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571604" y="349885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5400000">
            <a:off x="1722480" y="315124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1500166" y="4356106"/>
            <a:ext cx="857256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1428728" y="3857628"/>
            <a:ext cx="357190" cy="285752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2071670" y="3857628"/>
            <a:ext cx="357190" cy="285752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1643042" y="385762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 rot="5400000">
            <a:off x="1793918" y="39370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1000100" y="5000636"/>
            <a:ext cx="642942" cy="500066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2556000" y="5000636"/>
            <a:ext cx="642942" cy="500066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1000100" y="4856172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2556000" y="485776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1000100" y="564199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2556000" y="564199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rot="5400000" flipH="1" flipV="1">
            <a:off x="644498" y="5214950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rot="5400000" flipH="1" flipV="1">
            <a:off x="1571604" y="5213362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5400000" flipH="1" flipV="1">
            <a:off x="2216134" y="5213362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 flipH="1" flipV="1">
            <a:off x="3071802" y="5213362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714612" y="478632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57" name="テキスト ボックス 56"/>
          <p:cNvSpPr txBox="1"/>
          <p:nvPr/>
        </p:nvSpPr>
        <p:spPr>
          <a:xfrm rot="5400000">
            <a:off x="2865488" y="48657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57224" y="485776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 rot="5400000">
            <a:off x="1008100" y="493719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214414" y="514351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 rot="5400000">
            <a:off x="1365290" y="52229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428860" y="50720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μ</a:t>
            </a:r>
            <a:endParaRPr kumimoji="1" lang="ja-JP" altLang="en-US" sz="2400" dirty="0" smtClean="0"/>
          </a:p>
        </p:txBody>
      </p:sp>
      <p:sp>
        <p:nvSpPr>
          <p:cNvPr id="63" name="テキスト ボックス 62"/>
          <p:cNvSpPr txBox="1"/>
          <p:nvPr/>
        </p:nvSpPr>
        <p:spPr>
          <a:xfrm rot="5400000">
            <a:off x="2579736" y="52229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35" name="直線コネクタ 34"/>
          <p:cNvCxnSpPr/>
          <p:nvPr/>
        </p:nvCxnSpPr>
        <p:spPr>
          <a:xfrm>
            <a:off x="5715008" y="3000372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715008" y="4572008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453947" y="3071810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arr</a:t>
            </a:r>
            <a:endParaRPr kumimoji="1" lang="ja-JP" altLang="en-US" sz="2400" dirty="0" smtClean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6500826" y="3143248"/>
            <a:ext cx="642942" cy="1588"/>
          </a:xfrm>
          <a:prstGeom prst="straightConnector1">
            <a:avLst/>
          </a:prstGeom>
          <a:ln w="57150" cap="sq" cmpd="dbl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6500826" y="349885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 rot="5400000">
            <a:off x="6723140" y="315124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6429388" y="4356106"/>
            <a:ext cx="857256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6357950" y="3857628"/>
            <a:ext cx="357190" cy="285752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7000892" y="3857628"/>
            <a:ext cx="357190" cy="285752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 rot="5400000">
            <a:off x="6723140" y="39370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5857884" y="5000636"/>
            <a:ext cx="642942" cy="500066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7413784" y="5000636"/>
            <a:ext cx="642942" cy="500066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5857884" y="4856172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7413784" y="485776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5857884" y="564199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7413784" y="564199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rot="5400000" flipH="1" flipV="1">
            <a:off x="5502282" y="5214950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rot="5400000" flipH="1" flipV="1">
            <a:off x="6429388" y="5213362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rot="5400000" flipH="1" flipV="1">
            <a:off x="7073918" y="5213362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rot="5400000" flipH="1" flipV="1">
            <a:off x="7929586" y="5213362"/>
            <a:ext cx="42704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 rot="5400000">
            <a:off x="7723272" y="48657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78" name="テキスト ボックス 77"/>
          <p:cNvSpPr txBox="1"/>
          <p:nvPr/>
        </p:nvSpPr>
        <p:spPr>
          <a:xfrm rot="5400000">
            <a:off x="5937322" y="487827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80" name="テキスト ボックス 79"/>
          <p:cNvSpPr txBox="1"/>
          <p:nvPr/>
        </p:nvSpPr>
        <p:spPr>
          <a:xfrm rot="5400000">
            <a:off x="6223074" y="52229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82" name="テキスト ボックス 81"/>
          <p:cNvSpPr txBox="1"/>
          <p:nvPr/>
        </p:nvSpPr>
        <p:spPr>
          <a:xfrm rot="5400000">
            <a:off x="7437520" y="52229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1643042" y="2713032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6572264" y="271462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6500826" y="3896029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600" dirty="0" smtClean="0"/>
              <a:t>&gt;&gt;&gt;</a:t>
            </a:r>
            <a:endParaRPr kumimoji="1" lang="ja-JP" altLang="en-US" sz="2400" spc="-600" dirty="0" smtClean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728138" y="485776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600" dirty="0" smtClean="0"/>
              <a:t>&gt;&gt;&gt;</a:t>
            </a:r>
            <a:endParaRPr kumimoji="1" lang="ja-JP" altLang="en-US" sz="2400" spc="-600" dirty="0" smtClean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013890" y="518191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600" dirty="0" smtClean="0"/>
              <a:t>&gt;&gt;&gt;</a:t>
            </a:r>
            <a:endParaRPr kumimoji="1" lang="ja-JP" altLang="en-US" sz="2400" spc="-600" dirty="0" smtClean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228336" y="518191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600" dirty="0" smtClean="0"/>
              <a:t>&gt;&gt;&gt;</a:t>
            </a:r>
            <a:endParaRPr kumimoji="1" lang="ja-JP" altLang="en-US" sz="2400" spc="-600" dirty="0" smtClean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514088" y="478632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600" dirty="0" smtClean="0"/>
              <a:t>&gt;&gt;&gt;</a:t>
            </a:r>
            <a:endParaRPr kumimoji="1" lang="ja-JP" altLang="en-US" sz="2400" spc="-600" dirty="0" smtClean="0"/>
          </a:p>
        </p:txBody>
      </p:sp>
      <p:cxnSp>
        <p:nvCxnSpPr>
          <p:cNvPr id="90" name="直線コネクタ 89"/>
          <p:cNvCxnSpPr/>
          <p:nvPr/>
        </p:nvCxnSpPr>
        <p:spPr>
          <a:xfrm rot="5400000">
            <a:off x="6786578" y="2714620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rot="5400000">
            <a:off x="6786578" y="3143248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rot="5400000">
            <a:off x="6786578" y="3500438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rot="5400000">
            <a:off x="6786578" y="4357694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rot="5400000">
            <a:off x="6143636" y="4857760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5400000">
            <a:off x="6143636" y="5643578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rot="5400000">
            <a:off x="7643834" y="5643578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rot="5400000">
            <a:off x="7643834" y="4857760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rot="14940000" flipH="1">
            <a:off x="6473565" y="3990210"/>
            <a:ext cx="118800" cy="3600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rot="8760000" flipH="1">
            <a:off x="7122460" y="3972972"/>
            <a:ext cx="118800" cy="3600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rot="720000">
            <a:off x="6143636" y="5227852"/>
            <a:ext cx="71438" cy="58536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rot="10800000" flipV="1">
            <a:off x="7715272" y="5214950"/>
            <a:ext cx="71440" cy="71438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 rot="10800000">
            <a:off x="5643572" y="5286386"/>
            <a:ext cx="142875" cy="1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rot="10800000">
            <a:off x="6572265" y="5286388"/>
            <a:ext cx="142875" cy="1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rot="10800000">
            <a:off x="7215207" y="5286388"/>
            <a:ext cx="142875" cy="1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rot="10800000">
            <a:off x="8072463" y="5286388"/>
            <a:ext cx="142875" cy="1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5565759" y="5786454"/>
            <a:ext cx="314964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accent6">
                    <a:lumMod val="50000"/>
                  </a:schemeClr>
                </a:solidFill>
              </a:rPr>
              <a:t>[Jacobs, H., H. 09]</a:t>
            </a:r>
            <a:endParaRPr kumimoji="1" lang="ja-JP" altLang="en-US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928926" y="3643314"/>
            <a:ext cx="89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i</a:t>
            </a:r>
            <a:r>
              <a:rPr kumimoji="1" lang="en-US" altLang="ja-JP" sz="2400" dirty="0" smtClean="0"/>
              <a:t>n Cat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633881" y="3643314"/>
            <a:ext cx="1003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i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n Prof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Strong monad and Arrow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774822"/>
          <a:ext cx="8229600" cy="422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571636"/>
                <a:gridCol w="3328982"/>
              </a:tblGrid>
              <a:tr h="8784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Monad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Arrow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347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kumimoji="1" lang="ja-JP" alt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equipped with</a:t>
                      </a:r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satisfying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first: A(J,K) </a:t>
                      </a:r>
                      <a:r>
                        <a:rPr kumimoji="1" lang="ja-JP" altLang="en-US" sz="3200" dirty="0" smtClean="0"/>
                        <a:t>→</a:t>
                      </a:r>
                      <a:endParaRPr kumimoji="1" lang="en-US" altLang="ja-JP" sz="32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A(</a:t>
                      </a:r>
                      <a:r>
                        <a:rPr kumimoji="1" lang="en-US" altLang="ja-JP" sz="3200" spc="-400" baseline="0" dirty="0" smtClean="0"/>
                        <a:t>J×</a:t>
                      </a:r>
                      <a:r>
                        <a:rPr kumimoji="1" lang="en-US" altLang="ja-JP" sz="3200" spc="-400" baseline="0" dirty="0" smtClean="0">
                          <a:solidFill>
                            <a:srgbClr val="0000FF"/>
                          </a:solidFill>
                        </a:rPr>
                        <a:t>L  </a:t>
                      </a:r>
                      <a:r>
                        <a:rPr kumimoji="1" lang="en-US" altLang="ja-JP" sz="3200" dirty="0" smtClean="0"/>
                        <a:t>,</a:t>
                      </a:r>
                      <a:r>
                        <a:rPr kumimoji="1" lang="en-US" altLang="ja-JP" sz="3200" spc="-400" baseline="0" dirty="0" smtClean="0"/>
                        <a:t> K×</a:t>
                      </a:r>
                      <a:r>
                        <a:rPr kumimoji="1" lang="en-US" altLang="ja-JP" sz="3200" spc="-400" baseline="0" dirty="0" smtClean="0">
                          <a:solidFill>
                            <a:srgbClr val="0000FF"/>
                          </a:solidFill>
                        </a:rPr>
                        <a:t>L </a:t>
                      </a:r>
                      <a:r>
                        <a:rPr kumimoji="1" lang="en-US" altLang="ja-JP" sz="3200" spc="-400" baseline="0" dirty="0" smtClean="0"/>
                        <a:t> </a:t>
                      </a:r>
                      <a:r>
                        <a:rPr kumimoji="1" lang="en-US" altLang="ja-JP" sz="3200" dirty="0" smtClean="0"/>
                        <a:t>)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…</a:t>
                      </a:r>
                      <a:endParaRPr kumimoji="1" lang="ja-JP" alt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1" name="直線コネクタ 80"/>
          <p:cNvCxnSpPr/>
          <p:nvPr/>
        </p:nvCxnSpPr>
        <p:spPr>
          <a:xfrm>
            <a:off x="5715008" y="4357694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Strong monad and Arrow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774822"/>
          <a:ext cx="8229600" cy="422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571636"/>
                <a:gridCol w="3328982"/>
              </a:tblGrid>
              <a:tr h="8784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Monad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Arrow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347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spc="-400" baseline="0" dirty="0" smtClean="0"/>
                        <a:t>     C×</a:t>
                      </a:r>
                      <a:r>
                        <a:rPr kumimoji="1" lang="en-US" altLang="ja-JP" sz="3200" dirty="0" smtClean="0"/>
                        <a:t>C         </a:t>
                      </a:r>
                      <a:r>
                        <a:rPr kumimoji="1" lang="en-US" altLang="ja-JP" sz="3200" spc="-400" baseline="0" dirty="0" smtClean="0"/>
                        <a:t>  </a:t>
                      </a:r>
                      <a:r>
                        <a:rPr kumimoji="1" lang="en-US" altLang="ja-JP" sz="3200" spc="-400" baseline="0" dirty="0" err="1" smtClean="0"/>
                        <a:t>C×</a:t>
                      </a:r>
                      <a:r>
                        <a:rPr kumimoji="1" lang="en-US" altLang="ja-JP" sz="3200" dirty="0" err="1" smtClean="0"/>
                        <a:t>C</a:t>
                      </a:r>
                      <a:r>
                        <a:rPr kumimoji="1" lang="en-US" altLang="ja-JP" sz="3200" dirty="0" smtClean="0"/>
                        <a:t>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  C        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…</a:t>
                      </a:r>
                      <a:endParaRPr kumimoji="1" lang="ja-JP" alt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equipped with</a:t>
                      </a:r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Satisfying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spc="-400" baseline="0" dirty="0" smtClean="0"/>
                        <a:t>     C×</a:t>
                      </a:r>
                      <a:r>
                        <a:rPr kumimoji="1" lang="en-US" altLang="ja-JP" sz="3200" dirty="0" smtClean="0"/>
                        <a:t>C         </a:t>
                      </a:r>
                      <a:r>
                        <a:rPr kumimoji="1" lang="en-US" altLang="ja-JP" sz="3200" spc="-400" baseline="0" dirty="0" smtClean="0"/>
                        <a:t>  C×</a:t>
                      </a:r>
                      <a:r>
                        <a:rPr kumimoji="1" lang="en-US" altLang="ja-JP" sz="3200" dirty="0" smtClean="0"/>
                        <a:t>C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       C               </a:t>
                      </a:r>
                      <a:r>
                        <a:rPr kumimoji="1" lang="en-US" altLang="ja-JP" sz="3200" dirty="0" err="1" smtClean="0"/>
                        <a:t>C</a:t>
                      </a:r>
                      <a:endParaRPr kumimoji="1" lang="en-US" altLang="ja-JP" sz="32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3200" dirty="0" smtClean="0"/>
                        <a:t> …</a:t>
                      </a:r>
                      <a:endParaRPr kumimoji="1" lang="ja-JP" alt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1" name="直線コネクタ 80"/>
          <p:cNvCxnSpPr/>
          <p:nvPr/>
        </p:nvCxnSpPr>
        <p:spPr>
          <a:xfrm>
            <a:off x="5715008" y="5000636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6643702" y="3357562"/>
            <a:ext cx="642942" cy="142876"/>
            <a:chOff x="6643702" y="3357562"/>
            <a:chExt cx="642942" cy="142876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6643702" y="3429000"/>
              <a:ext cx="642942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rot="5400000">
              <a:off x="6858016" y="3429000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"/>
          <p:cNvGrpSpPr/>
          <p:nvPr/>
        </p:nvGrpSpPr>
        <p:grpSpPr>
          <a:xfrm>
            <a:off x="6357950" y="4357694"/>
            <a:ext cx="1214446" cy="142876"/>
            <a:chOff x="6643702" y="3357562"/>
            <a:chExt cx="642942" cy="142876"/>
          </a:xfrm>
        </p:grpSpPr>
        <p:cxnSp>
          <p:nvCxnSpPr>
            <p:cNvPr id="9" name="直線矢印コネクタ 8"/>
            <p:cNvCxnSpPr/>
            <p:nvPr/>
          </p:nvCxnSpPr>
          <p:spPr>
            <a:xfrm>
              <a:off x="6643702" y="3429000"/>
              <a:ext cx="642942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rot="5400000">
              <a:off x="6874825" y="3429000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 rot="5400000">
            <a:off x="5822165" y="3821909"/>
            <a:ext cx="642942" cy="142876"/>
            <a:chOff x="6643702" y="3357562"/>
            <a:chExt cx="642942" cy="142876"/>
          </a:xfrm>
        </p:grpSpPr>
        <p:cxnSp>
          <p:nvCxnSpPr>
            <p:cNvPr id="12" name="直線矢印コネクタ 11"/>
            <p:cNvCxnSpPr/>
            <p:nvPr/>
          </p:nvCxnSpPr>
          <p:spPr>
            <a:xfrm>
              <a:off x="6643702" y="3429000"/>
              <a:ext cx="642942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>
              <a:off x="6858016" y="3429000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/>
        </p:nvGrpSpPr>
        <p:grpSpPr>
          <a:xfrm rot="5400000">
            <a:off x="7465239" y="3821909"/>
            <a:ext cx="642942" cy="142876"/>
            <a:chOff x="6643702" y="3357562"/>
            <a:chExt cx="642942" cy="142876"/>
          </a:xfrm>
        </p:grpSpPr>
        <p:cxnSp>
          <p:nvCxnSpPr>
            <p:cNvPr id="15" name="直線矢印コネクタ 14"/>
            <p:cNvCxnSpPr/>
            <p:nvPr/>
          </p:nvCxnSpPr>
          <p:spPr>
            <a:xfrm>
              <a:off x="6643702" y="3429000"/>
              <a:ext cx="642942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5400000">
              <a:off x="6858016" y="3429000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テキスト ボックス 17"/>
          <p:cNvSpPr txBox="1"/>
          <p:nvPr/>
        </p:nvSpPr>
        <p:spPr>
          <a:xfrm>
            <a:off x="6572264" y="3000372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A×</a:t>
            </a:r>
            <a:r>
              <a:rPr lang="en-US" altLang="ja-JP" sz="2400" dirty="0" smtClean="0"/>
              <a:t>C</a:t>
            </a:r>
            <a:endParaRPr kumimoji="1" lang="ja-JP" altLang="en-US" sz="24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02490" y="361027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×</a:t>
            </a:r>
            <a:endParaRPr kumimoji="1" lang="ja-JP" altLang="en-US" sz="24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15272" y="361027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×</a:t>
            </a:r>
            <a:endParaRPr kumimoji="1" lang="ja-JP" altLang="en-US" sz="24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24664" y="4396095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A</a:t>
            </a:r>
            <a:endParaRPr kumimoji="1" lang="ja-JP" altLang="en-US" sz="24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 rot="7977258">
            <a:off x="6983663" y="385988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43932" y="3681715"/>
            <a:ext cx="671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first</a:t>
            </a:r>
            <a:endParaRPr kumimoji="1" lang="ja-JP" altLang="en-US" sz="2400" dirty="0" smtClean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857224" y="5000636"/>
            <a:ext cx="250033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1785918" y="3429000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1500166" y="4429132"/>
            <a:ext cx="1214446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5400000">
            <a:off x="963587" y="3892553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>
            <a:off x="2606661" y="3892553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714480" y="3000372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T×</a:t>
            </a:r>
            <a:r>
              <a:rPr lang="en-US" altLang="ja-JP" sz="2400" dirty="0" smtClean="0"/>
              <a:t>C</a:t>
            </a:r>
            <a:endParaRPr kumimoji="1" lang="ja-JP" altLang="en-US" sz="2400" dirty="0" smtClean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44706" y="361027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×</a:t>
            </a:r>
            <a:endParaRPr kumimoji="1" lang="ja-JP" altLang="en-US" sz="2400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57488" y="361027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×</a:t>
            </a:r>
            <a:endParaRPr kumimoji="1" lang="ja-JP" altLang="en-US" sz="2400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866880" y="4396095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 rot="7977258">
            <a:off x="2125879" y="385988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endParaRPr kumimoji="1" lang="ja-JP" altLang="en-US" sz="2000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846000" y="3681715"/>
            <a:ext cx="511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str</a:t>
            </a:r>
            <a:endParaRPr kumimoji="1" lang="ja-JP" altLang="en-US" sz="2400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15140" y="5786454"/>
            <a:ext cx="195598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accent6">
                    <a:lumMod val="50000"/>
                  </a:schemeClr>
                </a:solidFill>
              </a:rPr>
              <a:t>[Asada 10]</a:t>
            </a:r>
            <a:endParaRPr kumimoji="1" lang="ja-JP" altLang="en-US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28926" y="4610409"/>
            <a:ext cx="89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i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n Cat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33881" y="4610409"/>
            <a:ext cx="1003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i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n Prof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97081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Arrow is equivalent to</a:t>
            </a:r>
          </a:p>
          <a:p>
            <a:pPr>
              <a:buNone/>
            </a:pPr>
            <a:r>
              <a:rPr kumimoji="1" lang="en-US" altLang="ja-JP" dirty="0" smtClean="0"/>
              <a:t>	strong monad in Prof</a:t>
            </a:r>
            <a:r>
              <a:rPr lang="en-US" altLang="ja-JP" dirty="0" smtClean="0"/>
              <a:t>:</a:t>
            </a:r>
            <a:r>
              <a:rPr kumimoji="1" lang="en-US" altLang="ja-JP" dirty="0" smtClean="0"/>
              <a:t> i.e.,</a:t>
            </a:r>
          </a:p>
          <a:p>
            <a:pPr marL="0" indent="0">
              <a:buClrTx/>
              <a:buSzTx/>
              <a:buNone/>
              <a:defRPr/>
            </a:pPr>
            <a:endParaRPr lang="en-US" altLang="ja-JP" dirty="0" smtClean="0"/>
          </a:p>
          <a:p>
            <a:pPr marL="0" indent="0">
              <a:buClrTx/>
              <a:buSzTx/>
              <a:buNone/>
              <a:defRPr/>
            </a:pPr>
            <a:r>
              <a:rPr lang="en-US" altLang="ja-JP" dirty="0" smtClean="0"/>
              <a:t>                </a:t>
            </a:r>
            <a:r>
              <a:rPr lang="ja-JP" altLang="en-US" dirty="0" smtClean="0"/>
              <a:t>　    </a:t>
            </a:r>
            <a:r>
              <a:rPr lang="en-US" altLang="ja-JP" dirty="0" smtClean="0"/>
              <a:t> C       </a:t>
            </a:r>
            <a:r>
              <a:rPr lang="ja-JP" altLang="en-US" dirty="0" smtClean="0"/>
              <a:t>  </a:t>
            </a:r>
            <a:r>
              <a:rPr lang="en-US" altLang="ja-JP" dirty="0" smtClean="0"/>
              <a:t>C</a:t>
            </a:r>
          </a:p>
          <a:p>
            <a:pPr marL="0" indent="0">
              <a:buClrTx/>
              <a:buSzTx/>
              <a:buNone/>
              <a:defRPr/>
            </a:pPr>
            <a:endParaRPr lang="en-US" altLang="ja-JP" dirty="0" smtClean="0"/>
          </a:p>
          <a:p>
            <a:pPr marL="0" indent="0">
              <a:buClrTx/>
              <a:buSzTx/>
              <a:buNone/>
              <a:defRPr/>
            </a:pPr>
            <a:endParaRPr lang="en-US" altLang="ja-JP" dirty="0" smtClean="0"/>
          </a:p>
          <a:p>
            <a:pPr marL="0" indent="0">
              <a:buClrTx/>
              <a:buSzTx/>
              <a:buNone/>
              <a:defRPr/>
            </a:pPr>
            <a:endParaRPr lang="en-US" altLang="ja-JP" dirty="0" smtClean="0"/>
          </a:p>
          <a:p>
            <a:pPr marL="0" indent="0">
              <a:buClrTx/>
              <a:buSzTx/>
              <a:buNone/>
              <a:defRPr/>
            </a:pPr>
            <a:endParaRPr lang="en-US" altLang="ja-JP" dirty="0" smtClean="0"/>
          </a:p>
          <a:p>
            <a:pPr marL="0" indent="0">
              <a:buClrTx/>
              <a:buSzTx/>
              <a:buNone/>
              <a:defRPr/>
            </a:pPr>
            <a:endParaRPr lang="en-US" altLang="ja-JP" sz="700" dirty="0" smtClean="0"/>
          </a:p>
          <a:p>
            <a:pPr marL="0" indent="0">
              <a:buClrTx/>
              <a:buSzTx/>
              <a:buNone/>
              <a:defRPr/>
            </a:pPr>
            <a:endParaRPr lang="en-US" altLang="ja-JP" sz="700" dirty="0" smtClean="0"/>
          </a:p>
          <a:p>
            <a:pPr marL="0" indent="0">
              <a:buClrTx/>
              <a:buSzTx/>
              <a:buNone/>
              <a:defRPr/>
            </a:pPr>
            <a:r>
              <a:rPr lang="en-US" altLang="ja-JP" dirty="0" smtClean="0"/>
              <a:t>     satisfying familiar axioms.</a:t>
            </a: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000364" y="3571876"/>
            <a:ext cx="642942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>
            <a:off x="3214678" y="3571876"/>
            <a:ext cx="142876" cy="0"/>
          </a:xfrm>
          <a:prstGeom prst="line">
            <a:avLst/>
          </a:prstGeom>
          <a:ln w="3175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グループ化 47"/>
          <p:cNvGrpSpPr/>
          <p:nvPr/>
        </p:nvGrpSpPr>
        <p:grpSpPr>
          <a:xfrm>
            <a:off x="3286116" y="4000504"/>
            <a:ext cx="3429144" cy="1928826"/>
            <a:chOff x="3071682" y="4429132"/>
            <a:chExt cx="3429144" cy="1928826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3500430" y="4429132"/>
              <a:ext cx="2453928" cy="1928826"/>
              <a:chOff x="4214810" y="4429132"/>
              <a:chExt cx="2453928" cy="1928826"/>
            </a:xfrm>
          </p:grpSpPr>
          <p:grpSp>
            <p:nvGrpSpPr>
              <p:cNvPr id="22" name="グループ化 21"/>
              <p:cNvGrpSpPr/>
              <p:nvPr/>
            </p:nvGrpSpPr>
            <p:grpSpPr>
              <a:xfrm>
                <a:off x="5156022" y="4786322"/>
                <a:ext cx="642942" cy="142876"/>
                <a:chOff x="6643702" y="3357562"/>
                <a:chExt cx="642942" cy="142876"/>
              </a:xfrm>
            </p:grpSpPr>
            <p:cxnSp>
              <p:nvCxnSpPr>
                <p:cNvPr id="23" name="直線矢印コネクタ 22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グループ化 24"/>
              <p:cNvGrpSpPr/>
              <p:nvPr/>
            </p:nvGrpSpPr>
            <p:grpSpPr>
              <a:xfrm>
                <a:off x="4870270" y="5786454"/>
                <a:ext cx="1214446" cy="142876"/>
                <a:chOff x="6643702" y="3357562"/>
                <a:chExt cx="642942" cy="142876"/>
              </a:xfrm>
            </p:grpSpPr>
            <p:cxnSp>
              <p:nvCxnSpPr>
                <p:cNvPr id="26" name="直線矢印コネクタ 25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 rot="5400000">
                  <a:off x="6874825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グループ化 27"/>
              <p:cNvGrpSpPr/>
              <p:nvPr/>
            </p:nvGrpSpPr>
            <p:grpSpPr>
              <a:xfrm rot="5400000">
                <a:off x="4334485" y="5250669"/>
                <a:ext cx="642942" cy="142876"/>
                <a:chOff x="6643702" y="3357562"/>
                <a:chExt cx="642942" cy="142876"/>
              </a:xfrm>
            </p:grpSpPr>
            <p:cxnSp>
              <p:nvCxnSpPr>
                <p:cNvPr id="29" name="直線矢印コネクタ 28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グループ化 30"/>
              <p:cNvGrpSpPr/>
              <p:nvPr/>
            </p:nvGrpSpPr>
            <p:grpSpPr>
              <a:xfrm rot="5400000">
                <a:off x="5977559" y="5250669"/>
                <a:ext cx="642942" cy="142876"/>
                <a:chOff x="6643702" y="3357562"/>
                <a:chExt cx="642942" cy="142876"/>
              </a:xfrm>
            </p:grpSpPr>
            <p:cxnSp>
              <p:nvCxnSpPr>
                <p:cNvPr id="32" name="直線矢印コネクタ 31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テキスト ボックス 33"/>
              <p:cNvSpPr txBox="1"/>
              <p:nvPr/>
            </p:nvSpPr>
            <p:spPr>
              <a:xfrm>
                <a:off x="5084584" y="4429132"/>
                <a:ext cx="7312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A×</a:t>
                </a:r>
                <a:r>
                  <a:rPr lang="en-US" altLang="ja-JP" sz="2400" dirty="0" smtClean="0"/>
                  <a:t>C</a:t>
                </a:r>
                <a:endParaRPr kumimoji="1" lang="ja-JP" altLang="en-US" sz="2400" dirty="0" smtClean="0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4214810" y="5039037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×</a:t>
                </a:r>
                <a:endParaRPr kumimoji="1" lang="ja-JP" altLang="en-US" sz="2400" dirty="0" smtClean="0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6227592" y="5039037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×</a:t>
                </a:r>
                <a:endParaRPr kumimoji="1" lang="ja-JP" altLang="en-US" sz="2400" dirty="0" smtClean="0"/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 rot="7977258">
                <a:off x="5495983" y="5288641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000" dirty="0" smtClean="0"/>
                  <a:t>⇒</a:t>
                </a:r>
                <a:endParaRPr kumimoji="1" lang="ja-JP" altLang="en-US" sz="2000" dirty="0" smtClean="0"/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5056252" y="5110475"/>
                <a:ext cx="6712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first</a:t>
                </a:r>
                <a:endParaRPr kumimoji="1" lang="ja-JP" altLang="en-US" sz="2400" dirty="0" smtClean="0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5260708" y="5896293"/>
                <a:ext cx="3113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A</a:t>
                </a:r>
                <a:endParaRPr kumimoji="1" lang="ja-JP" altLang="en-US" sz="2400" dirty="0" smtClean="0"/>
              </a:p>
            </p:txBody>
          </p:sp>
        </p:grpSp>
        <p:sp>
          <p:nvSpPr>
            <p:cNvPr id="40" name="テキスト ボックス 39"/>
            <p:cNvSpPr txBox="1"/>
            <p:nvPr/>
          </p:nvSpPr>
          <p:spPr>
            <a:xfrm>
              <a:off x="3071682" y="4572008"/>
              <a:ext cx="342914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altLang="ja-JP" sz="3200" spc="-400" dirty="0" smtClean="0"/>
                <a:t>         C×</a:t>
              </a:r>
              <a:r>
                <a:rPr lang="en-US" altLang="ja-JP" sz="3200" dirty="0" smtClean="0"/>
                <a:t>C         </a:t>
              </a:r>
              <a:r>
                <a:rPr lang="en-US" altLang="ja-JP" sz="3200" spc="-400" dirty="0" smtClean="0"/>
                <a:t>  </a:t>
              </a:r>
              <a:r>
                <a:rPr lang="en-US" altLang="ja-JP" sz="3200" spc="-400" dirty="0" err="1" smtClean="0"/>
                <a:t>C×</a:t>
              </a:r>
              <a:r>
                <a:rPr lang="en-US" altLang="ja-JP" sz="3200" dirty="0" err="1" smtClean="0"/>
                <a:t>C</a:t>
              </a:r>
              <a:r>
                <a:rPr lang="en-US" altLang="ja-JP" sz="3200" dirty="0" smtClean="0"/>
                <a:t>    </a:t>
              </a:r>
            </a:p>
            <a:p>
              <a:pPr>
                <a:defRPr/>
              </a:pPr>
              <a:r>
                <a:rPr lang="en-US" altLang="ja-JP" sz="3200" dirty="0" smtClean="0"/>
                <a:t>     </a:t>
              </a:r>
            </a:p>
            <a:p>
              <a:pPr>
                <a:defRPr/>
              </a:pPr>
              <a:r>
                <a:rPr lang="en-US" altLang="ja-JP" sz="3200" dirty="0" smtClean="0"/>
                <a:t>       C               </a:t>
              </a:r>
              <a:r>
                <a:rPr lang="en-US" altLang="ja-JP" sz="3200" dirty="0" err="1" smtClean="0"/>
                <a:t>C</a:t>
              </a:r>
              <a:endParaRPr kumimoji="1" lang="ja-JP" altLang="en-US" sz="3200" dirty="0" smtClean="0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1145857" y="3929066"/>
            <a:ext cx="1640193" cy="584775"/>
            <a:chOff x="1717361" y="4415861"/>
            <a:chExt cx="1640193" cy="584775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167667" y="450057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arr</a:t>
              </a:r>
              <a:endParaRPr kumimoji="1" lang="ja-JP" altLang="en-US" sz="2400" dirty="0" smtClean="0"/>
            </a:p>
          </p:txBody>
        </p:sp>
        <p:cxnSp>
          <p:nvCxnSpPr>
            <p:cNvPr id="7" name="直線矢印コネクタ 6"/>
            <p:cNvCxnSpPr/>
            <p:nvPr/>
          </p:nvCxnSpPr>
          <p:spPr>
            <a:xfrm>
              <a:off x="2214546" y="4572008"/>
              <a:ext cx="642942" cy="1588"/>
            </a:xfrm>
            <a:prstGeom prst="straightConnector1">
              <a:avLst/>
            </a:prstGeom>
            <a:ln w="57150" cap="sq" cmpd="dbl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>
              <a:off x="2214546" y="4927610"/>
              <a:ext cx="642942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 rot="5400000">
              <a:off x="2436860" y="458000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/>
                <a:t>⇒</a:t>
              </a:r>
              <a:endParaRPr kumimoji="1" lang="ja-JP" altLang="en-US" sz="2000" dirty="0" smtClean="0"/>
            </a:p>
          </p:txBody>
        </p:sp>
        <p:cxnSp>
          <p:nvCxnSpPr>
            <p:cNvPr id="17" name="直線コネクタ 16"/>
            <p:cNvCxnSpPr/>
            <p:nvPr/>
          </p:nvCxnSpPr>
          <p:spPr>
            <a:xfrm rot="5400000">
              <a:off x="2500298" y="4572008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rot="5400000">
              <a:off x="2500298" y="4929198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1717361" y="4415861"/>
              <a:ext cx="16401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 smtClean="0"/>
                <a:t> </a:t>
              </a:r>
              <a:r>
                <a:rPr lang="en-US" altLang="ja-JP" sz="3200" dirty="0" smtClean="0"/>
                <a:t>C       </a:t>
              </a:r>
              <a:r>
                <a:rPr lang="ja-JP" altLang="en-US" sz="3200" dirty="0" smtClean="0"/>
                <a:t>　</a:t>
              </a:r>
              <a:r>
                <a:rPr lang="en-US" altLang="ja-JP" sz="3200" dirty="0" smtClean="0"/>
                <a:t>C</a:t>
              </a:r>
              <a:endParaRPr kumimoji="1" lang="ja-JP" altLang="en-US" sz="3200" dirty="0" smtClean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1285852" y="4643446"/>
            <a:ext cx="1646605" cy="1077218"/>
            <a:chOff x="1714480" y="4929198"/>
            <a:chExt cx="1646605" cy="1077218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2071670" y="5286388"/>
              <a:ext cx="1000132" cy="571504"/>
              <a:chOff x="2071670" y="5286388"/>
              <a:chExt cx="1000132" cy="571504"/>
            </a:xfrm>
          </p:grpSpPr>
          <p:cxnSp>
            <p:nvCxnSpPr>
              <p:cNvPr id="10" name="直線矢印コネクタ 9"/>
              <p:cNvCxnSpPr/>
              <p:nvPr/>
            </p:nvCxnSpPr>
            <p:spPr>
              <a:xfrm>
                <a:off x="2143108" y="5784866"/>
                <a:ext cx="857256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/>
              <p:cNvCxnSpPr/>
              <p:nvPr/>
            </p:nvCxnSpPr>
            <p:spPr>
              <a:xfrm flipV="1">
                <a:off x="2071670" y="5286388"/>
                <a:ext cx="357190" cy="285752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/>
              <p:cNvCxnSpPr/>
              <p:nvPr/>
            </p:nvCxnSpPr>
            <p:spPr>
              <a:xfrm>
                <a:off x="2714612" y="5286388"/>
                <a:ext cx="357190" cy="285752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 rot="5400000">
                <a:off x="2436860" y="5365826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000" dirty="0" smtClean="0"/>
                  <a:t>⇒</a:t>
                </a:r>
                <a:endParaRPr kumimoji="1" lang="ja-JP" altLang="en-US" sz="2000" dirty="0" smtClean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2214546" y="5324789"/>
                <a:ext cx="415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600" dirty="0" smtClean="0"/>
                  <a:t>&gt;&gt;&gt;</a:t>
                </a:r>
                <a:endParaRPr kumimoji="1" lang="ja-JP" altLang="en-US" sz="2400" spc="-600" dirty="0" smtClean="0"/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 rot="5400000">
                <a:off x="2500298" y="5786454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rot="14940000" flipH="1">
                <a:off x="2187285" y="5418970"/>
                <a:ext cx="118800" cy="3600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 rot="8760000" flipH="1">
                <a:off x="2836180" y="5401732"/>
                <a:ext cx="118800" cy="3600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テキスト ボックス 42"/>
            <p:cNvSpPr txBox="1"/>
            <p:nvPr/>
          </p:nvSpPr>
          <p:spPr>
            <a:xfrm>
              <a:off x="1714480" y="4929198"/>
              <a:ext cx="1646605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altLang="ja-JP" sz="3200" dirty="0" smtClean="0"/>
                <a:t>       C</a:t>
              </a:r>
            </a:p>
            <a:p>
              <a:pPr>
                <a:defRPr/>
              </a:pPr>
              <a:r>
                <a:rPr lang="en-US" altLang="ja-JP" sz="3200" dirty="0" smtClean="0"/>
                <a:t>C           </a:t>
              </a:r>
              <a:r>
                <a:rPr lang="en-US" altLang="ja-JP" sz="3200" dirty="0" err="1" smtClean="0"/>
                <a:t>C</a:t>
              </a:r>
              <a:endParaRPr kumimoji="1" lang="ja-JP" altLang="en-US" sz="3200" dirty="0" smtClean="0"/>
            </a:p>
          </p:txBody>
        </p:sp>
      </p:grpSp>
      <p:sp>
        <p:nvSpPr>
          <p:cNvPr id="44" name="テキスト ボックス 43"/>
          <p:cNvSpPr txBox="1"/>
          <p:nvPr/>
        </p:nvSpPr>
        <p:spPr>
          <a:xfrm>
            <a:off x="3117688" y="3110211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A</a:t>
            </a:r>
            <a:endParaRPr kumimoji="1" lang="ja-JP" altLang="en-US" sz="2400" dirty="0" smtClean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85918" y="4429132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A</a:t>
            </a:r>
            <a:endParaRPr kumimoji="1" lang="ja-JP" altLang="en-US" sz="2400" dirty="0" smtClean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928794" y="5467665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A</a:t>
            </a:r>
            <a:endParaRPr kumimoji="1" lang="ja-JP" altLang="en-US" sz="2400" dirty="0" smtClean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28860" y="4786322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A</a:t>
            </a:r>
            <a:endParaRPr kumimoji="1" lang="ja-JP" altLang="en-US" sz="2400" dirty="0" smtClean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74614" y="4786322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400" dirty="0" smtClean="0"/>
              <a:t>A</a:t>
            </a:r>
            <a:endParaRPr kumimoji="1" lang="ja-JP" altLang="en-US" sz="2400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786578" y="5286388"/>
            <a:ext cx="1277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i</a:t>
            </a:r>
            <a:r>
              <a:rPr kumimoji="1" lang="en-US" altLang="ja-JP" sz="3200" dirty="0" smtClean="0"/>
              <a:t>n Prof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Main theorem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Theorem</a:t>
            </a:r>
          </a:p>
          <a:p>
            <a:pPr>
              <a:buNone/>
            </a:pPr>
            <a:endParaRPr kumimoji="1" lang="en-US" altLang="ja-JP" sz="1100" dirty="0" smtClean="0"/>
          </a:p>
          <a:p>
            <a:pPr>
              <a:buNone/>
            </a:pPr>
            <a:r>
              <a:rPr lang="en-US" altLang="ja-JP" dirty="0" smtClean="0"/>
              <a:t>	For an </a:t>
            </a:r>
            <a:r>
              <a:rPr lang="en-US" altLang="ja-JP" dirty="0" smtClean="0">
                <a:solidFill>
                  <a:srgbClr val="0000FF"/>
                </a:solidFill>
              </a:rPr>
              <a:t>arrow</a:t>
            </a:r>
            <a:r>
              <a:rPr lang="en-US" altLang="ja-JP" dirty="0" smtClean="0"/>
              <a:t> A,</a:t>
            </a:r>
          </a:p>
          <a:p>
            <a:pPr>
              <a:buNone/>
            </a:pPr>
            <a:r>
              <a:rPr lang="en-US" altLang="ja-JP" dirty="0" smtClean="0"/>
              <a:t>	the categories </a:t>
            </a:r>
            <a:r>
              <a:rPr lang="en-US" altLang="ja-JP" dirty="0" smtClean="0">
                <a:solidFill>
                  <a:srgbClr val="0000FF"/>
                </a:solidFill>
              </a:rPr>
              <a:t>Coalg</a:t>
            </a:r>
            <a:r>
              <a:rPr lang="en-US" altLang="ja-JP" sz="4000" dirty="0" smtClean="0">
                <a:solidFill>
                  <a:srgbClr val="0000FF"/>
                </a:solidFill>
              </a:rPr>
              <a:t>(</a:t>
            </a:r>
            <a:r>
              <a:rPr lang="en-US" altLang="ja-JP" dirty="0" smtClean="0">
                <a:solidFill>
                  <a:srgbClr val="0000FF"/>
                </a:solidFill>
              </a:rPr>
              <a:t> A(J, -×K)</a:t>
            </a:r>
            <a:r>
              <a:rPr lang="en-US" altLang="ja-JP" sz="5400" baseline="30000" dirty="0" smtClean="0">
                <a:solidFill>
                  <a:srgbClr val="0000FF"/>
                </a:solidFill>
              </a:rPr>
              <a:t> </a:t>
            </a:r>
            <a:r>
              <a:rPr lang="en-US" altLang="ja-JP" sz="4000" dirty="0" smtClean="0">
                <a:solidFill>
                  <a:srgbClr val="0000FF"/>
                </a:solidFill>
              </a:rPr>
              <a:t>)</a:t>
            </a: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  <a:r>
              <a:rPr lang="en-US" altLang="ja-JP" dirty="0" smtClean="0"/>
              <a:t>(J,K </a:t>
            </a:r>
            <a:r>
              <a:rPr lang="ja-JP" altLang="en-US" dirty="0" smtClean="0"/>
              <a:t>∊ </a:t>
            </a:r>
            <a:r>
              <a:rPr lang="en-US" altLang="ja-JP" dirty="0" smtClean="0"/>
              <a:t>Set)</a:t>
            </a:r>
          </a:p>
          <a:p>
            <a:pPr>
              <a:buNone/>
            </a:pPr>
            <a:r>
              <a:rPr lang="en-US" altLang="ja-JP" dirty="0" smtClean="0"/>
              <a:t>	forms a </a:t>
            </a:r>
            <a:r>
              <a:rPr lang="en-US" altLang="ja-JP" dirty="0" smtClean="0">
                <a:solidFill>
                  <a:srgbClr val="0000FF"/>
                </a:solidFill>
              </a:rPr>
              <a:t>categorical arrow</a:t>
            </a:r>
            <a:r>
              <a:rPr lang="en-US" altLang="ja-JP" dirty="0" smtClean="0"/>
              <a:t>.</a:t>
            </a:r>
          </a:p>
          <a:p>
            <a:pPr>
              <a:buNone/>
            </a:pP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Categorical arrow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9968" y="5792948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0000FF"/>
                </a:solidFill>
              </a:rPr>
              <a:t>≅</a:t>
            </a:r>
            <a:endParaRPr kumimoji="1" lang="ja-JP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n </a:t>
            </a:r>
            <a:r>
              <a:rPr kumimoji="1" lang="en-US" altLang="ja-JP" dirty="0" smtClean="0">
                <a:solidFill>
                  <a:srgbClr val="0000FF"/>
                </a:solidFill>
              </a:rPr>
              <a:t>categorical arrow </a:t>
            </a:r>
            <a:r>
              <a:rPr kumimoji="1" lang="en-US" altLang="ja-JP" dirty="0" smtClean="0">
                <a:latin typeface="cmsy9" pitchFamily="34" charset="0"/>
              </a:rPr>
              <a:t>A</a:t>
            </a:r>
            <a:r>
              <a:rPr kumimoji="1" lang="en-US" altLang="ja-JP" dirty="0" smtClean="0"/>
              <a:t> on C </a:t>
            </a:r>
            <a:r>
              <a:rPr lang="en-US" altLang="ja-JP" dirty="0" smtClean="0"/>
              <a:t>is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r>
              <a:rPr kumimoji="1" lang="en-US" altLang="ja-JP" dirty="0" smtClean="0"/>
              <a:t>a family of </a:t>
            </a:r>
            <a:r>
              <a:rPr kumimoji="1" lang="en-US" altLang="ja-JP" dirty="0" smtClean="0">
                <a:solidFill>
                  <a:srgbClr val="0000FF"/>
                </a:solidFill>
              </a:rPr>
              <a:t>categories</a:t>
            </a:r>
            <a:r>
              <a:rPr kumimoji="1" lang="en-US" altLang="ja-JP" dirty="0" smtClean="0"/>
              <a:t> </a:t>
            </a:r>
            <a:r>
              <a:rPr lang="en-US" altLang="ja-JP" dirty="0" smtClean="0">
                <a:latin typeface="cmsy9" pitchFamily="34" charset="0"/>
              </a:rPr>
              <a:t>A</a:t>
            </a:r>
            <a:r>
              <a:rPr lang="en-US" altLang="ja-JP" dirty="0" smtClean="0"/>
              <a:t>(J, K) </a:t>
            </a:r>
            <a:r>
              <a:rPr lang="ja-JP" altLang="en-US" dirty="0" smtClean="0"/>
              <a:t>∍ </a:t>
            </a: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	three families of </a:t>
            </a:r>
            <a:r>
              <a:rPr lang="en-US" altLang="ja-JP" dirty="0" smtClean="0">
                <a:solidFill>
                  <a:srgbClr val="0000FF"/>
                </a:solidFill>
              </a:rPr>
              <a:t>functors</a:t>
            </a:r>
          </a:p>
          <a:p>
            <a:r>
              <a:rPr lang="en-US" altLang="ja-JP" dirty="0" smtClean="0"/>
              <a:t>(Embedding a pure function f:J</a:t>
            </a:r>
            <a:r>
              <a:rPr lang="ja-JP" altLang="en-US" dirty="0" smtClean="0"/>
              <a:t> →</a:t>
            </a:r>
            <a:r>
              <a:rPr lang="en-US" altLang="ja-JP" dirty="0" smtClean="0"/>
              <a:t>K)</a:t>
            </a:r>
          </a:p>
          <a:p>
            <a:r>
              <a:rPr lang="en-US" altLang="ja-JP" dirty="0" smtClean="0"/>
              <a:t>(Sequential composition)          ,</a:t>
            </a:r>
          </a:p>
          <a:p>
            <a:r>
              <a:rPr lang="en-US" altLang="ja-JP" dirty="0" smtClean="0"/>
              <a:t>(Sideline)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	satisfying certain axioms, e.g.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</p:txBody>
      </p:sp>
      <p:grpSp>
        <p:nvGrpSpPr>
          <p:cNvPr id="6" name="グループ化 5"/>
          <p:cNvGrpSpPr/>
          <p:nvPr/>
        </p:nvGrpSpPr>
        <p:grpSpPr>
          <a:xfrm>
            <a:off x="5937530" y="2471640"/>
            <a:ext cx="1063362" cy="528732"/>
            <a:chOff x="1313200" y="2638800"/>
            <a:chExt cx="1063362" cy="52873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6929454" y="3429000"/>
            <a:ext cx="1442502" cy="500066"/>
            <a:chOff x="5823258" y="4033116"/>
            <a:chExt cx="1228188" cy="528732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153100" y="4192516"/>
              <a:ext cx="59064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</a:t>
              </a:r>
              <a:r>
                <a:rPr kumimoji="1" lang="en-US" altLang="ja-JP" dirty="0" smtClean="0"/>
                <a:t>rr</a:t>
              </a:r>
              <a:r>
                <a:rPr lang="ja-JP" altLang="en-US" dirty="0"/>
                <a:t> </a:t>
              </a:r>
              <a:r>
                <a:rPr kumimoji="1" lang="en-US" altLang="ja-JP" dirty="0" smtClean="0"/>
                <a:t>f</a:t>
              </a:r>
              <a:endParaRPr kumimoji="1" lang="ja-JP" altLang="en-US" dirty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5914058" y="436913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5823258" y="4033116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grpSp>
          <p:nvGrpSpPr>
            <p:cNvPr id="16" name="グループ化 58"/>
            <p:cNvGrpSpPr/>
            <p:nvPr/>
          </p:nvGrpSpPr>
          <p:grpSpPr>
            <a:xfrm>
              <a:off x="6743744" y="4033116"/>
              <a:ext cx="307702" cy="369332"/>
              <a:chOff x="6193124" y="3686086"/>
              <a:chExt cx="307702" cy="369332"/>
            </a:xfrm>
          </p:grpSpPr>
          <p:cxnSp>
            <p:nvCxnSpPr>
              <p:cNvPr id="17" name="直線矢印コネクタ 16"/>
              <p:cNvCxnSpPr/>
              <p:nvPr/>
            </p:nvCxnSpPr>
            <p:spPr>
              <a:xfrm>
                <a:off x="6193124" y="4022106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/>
              <p:cNvSpPr txBox="1"/>
              <p:nvPr/>
            </p:nvSpPr>
            <p:spPr>
              <a:xfrm>
                <a:off x="6195934" y="3686086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</p:grpSp>
      <p:grpSp>
        <p:nvGrpSpPr>
          <p:cNvPr id="19" name="グループ化 18"/>
          <p:cNvGrpSpPr/>
          <p:nvPr/>
        </p:nvGrpSpPr>
        <p:grpSpPr>
          <a:xfrm>
            <a:off x="5214942" y="4143379"/>
            <a:ext cx="3373748" cy="482973"/>
            <a:chOff x="5214942" y="4071942"/>
            <a:chExt cx="3373748" cy="541312"/>
          </a:xfrm>
        </p:grpSpPr>
        <p:grpSp>
          <p:nvGrpSpPr>
            <p:cNvPr id="20" name="グループ化 30"/>
            <p:cNvGrpSpPr/>
            <p:nvPr/>
          </p:nvGrpSpPr>
          <p:grpSpPr>
            <a:xfrm>
              <a:off x="5214943" y="4071942"/>
              <a:ext cx="755663" cy="528732"/>
              <a:chOff x="1313200" y="2638800"/>
              <a:chExt cx="1063362" cy="528732"/>
            </a:xfrm>
          </p:grpSpPr>
          <p:sp>
            <p:nvSpPr>
              <p:cNvPr id="41" name="テキスト ボックス 5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42" name="直線矢印コネクタ 41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テキスト ボックス 44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21" name="グループ化 31"/>
            <p:cNvGrpSpPr/>
            <p:nvPr/>
          </p:nvGrpSpPr>
          <p:grpSpPr>
            <a:xfrm>
              <a:off x="6064370" y="4071942"/>
              <a:ext cx="739715" cy="529170"/>
              <a:chOff x="2508506" y="2638800"/>
              <a:chExt cx="1040920" cy="529170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838348" y="2798638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7" name="直線矢印コネクタ 36"/>
              <p:cNvCxnSpPr/>
              <p:nvPr/>
            </p:nvCxnSpPr>
            <p:spPr>
              <a:xfrm>
                <a:off x="259930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2508506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9" name="直線矢印コネクタ 38"/>
              <p:cNvCxnSpPr/>
              <p:nvPr/>
            </p:nvCxnSpPr>
            <p:spPr>
              <a:xfrm>
                <a:off x="326416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/>
              <p:cNvSpPr txBox="1"/>
              <p:nvPr/>
            </p:nvSpPr>
            <p:spPr>
              <a:xfrm>
                <a:off x="3266976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2" name="グループ化 33"/>
            <p:cNvGrpSpPr/>
            <p:nvPr/>
          </p:nvGrpSpPr>
          <p:grpSpPr>
            <a:xfrm>
              <a:off x="7304154" y="4071942"/>
              <a:ext cx="1284544" cy="541312"/>
              <a:chOff x="5193294" y="2638800"/>
              <a:chExt cx="1807598" cy="541312"/>
            </a:xfrm>
          </p:grpSpPr>
          <p:sp>
            <p:nvSpPr>
              <p:cNvPr id="28" name="テキスト ボックス 27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29" name="直線矢印コネクタ 28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2" name="直線矢印コネクタ 31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4" name="直線矢印コネクタ 33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テキスト ボックス 34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3" name="グループ化 32"/>
            <p:cNvGrpSpPr/>
            <p:nvPr/>
          </p:nvGrpSpPr>
          <p:grpSpPr>
            <a:xfrm>
              <a:off x="6946958" y="4076324"/>
              <a:ext cx="232865" cy="428628"/>
              <a:chOff x="4000496" y="2655324"/>
              <a:chExt cx="714380" cy="428628"/>
            </a:xfrm>
          </p:grpSpPr>
          <p:grpSp>
            <p:nvGrpSpPr>
              <p:cNvPr id="24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26" name="直線矢印コネクタ 25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テキスト ボックス 24"/>
              <p:cNvSpPr txBox="1"/>
              <p:nvPr/>
            </p:nvSpPr>
            <p:spPr>
              <a:xfrm>
                <a:off x="4000496" y="26553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46" name="グループ化 59"/>
          <p:cNvGrpSpPr/>
          <p:nvPr/>
        </p:nvGrpSpPr>
        <p:grpSpPr>
          <a:xfrm>
            <a:off x="2579944" y="4643446"/>
            <a:ext cx="1063362" cy="528732"/>
            <a:chOff x="1313200" y="2638800"/>
            <a:chExt cx="1063362" cy="528732"/>
          </a:xfrm>
        </p:grpSpPr>
        <p:sp>
          <p:nvSpPr>
            <p:cNvPr id="47" name="テキスト ボックス 60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48" name="直線矢印コネクタ 61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52" name="グループ化 65"/>
          <p:cNvGrpSpPr/>
          <p:nvPr/>
        </p:nvGrpSpPr>
        <p:grpSpPr>
          <a:xfrm>
            <a:off x="3714744" y="4643446"/>
            <a:ext cx="491858" cy="428628"/>
            <a:chOff x="4000496" y="2655324"/>
            <a:chExt cx="714380" cy="428628"/>
          </a:xfrm>
        </p:grpSpPr>
        <p:grpSp>
          <p:nvGrpSpPr>
            <p:cNvPr id="53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55" name="直線矢印コネクタ 54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テキスト ボックス 53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4278040" y="4572008"/>
            <a:ext cx="1063362" cy="714380"/>
            <a:chOff x="7937794" y="4786322"/>
            <a:chExt cx="1063362" cy="714380"/>
          </a:xfrm>
        </p:grpSpPr>
        <p:grpSp>
          <p:nvGrpSpPr>
            <p:cNvPr id="58" name="グループ化 75"/>
            <p:cNvGrpSpPr/>
            <p:nvPr/>
          </p:nvGrpSpPr>
          <p:grpSpPr>
            <a:xfrm>
              <a:off x="7937794" y="4786322"/>
              <a:ext cx="1063362" cy="528732"/>
              <a:chOff x="1313200" y="2638800"/>
              <a:chExt cx="1063362" cy="528732"/>
            </a:xfrm>
          </p:grpSpPr>
          <p:sp>
            <p:nvSpPr>
              <p:cNvPr id="63" name="テキスト ボックス 62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64" name="直線矢印コネクタ 63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テキスト ボックス 64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66" name="直線矢印コネクタ 65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テキスト ボックス 66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59" name="グループ化 88"/>
            <p:cNvGrpSpPr/>
            <p:nvPr/>
          </p:nvGrpSpPr>
          <p:grpSpPr>
            <a:xfrm>
              <a:off x="7937794" y="5131370"/>
              <a:ext cx="1040920" cy="369332"/>
              <a:chOff x="5429256" y="5214950"/>
              <a:chExt cx="1040920" cy="369332"/>
            </a:xfrm>
          </p:grpSpPr>
          <p:sp>
            <p:nvSpPr>
              <p:cNvPr id="60" name="テキスト ボックス 54"/>
              <p:cNvSpPr txBox="1"/>
              <p:nvPr/>
            </p:nvSpPr>
            <p:spPr>
              <a:xfrm>
                <a:off x="618772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61" name="テキスト ボックス 55"/>
              <p:cNvSpPr txBox="1"/>
              <p:nvPr/>
            </p:nvSpPr>
            <p:spPr>
              <a:xfrm>
                <a:off x="542925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62" name="直線矢印コネクタ 61"/>
              <p:cNvCxnSpPr/>
              <p:nvPr/>
            </p:nvCxnSpPr>
            <p:spPr>
              <a:xfrm rot="5400000" flipH="1" flipV="1">
                <a:off x="5986916" y="5101407"/>
                <a:ext cx="0" cy="90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テキスト ボックス 67"/>
          <p:cNvSpPr txBox="1"/>
          <p:nvPr/>
        </p:nvSpPr>
        <p:spPr>
          <a:xfrm>
            <a:off x="6788695" y="4071942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300" dirty="0" smtClean="0"/>
              <a:t>&gt;&gt;</a:t>
            </a:r>
            <a:r>
              <a:rPr lang="en-US" altLang="ja-JP" sz="2400" dirty="0" smtClean="0"/>
              <a:t>&gt;</a:t>
            </a:r>
            <a:endParaRPr kumimoji="1" lang="ja-JP" altLang="en-US" sz="2400" dirty="0" smtClean="0"/>
          </a:p>
        </p:txBody>
      </p:sp>
      <p:grpSp>
        <p:nvGrpSpPr>
          <p:cNvPr id="69" name="グループ化 68"/>
          <p:cNvGrpSpPr/>
          <p:nvPr/>
        </p:nvGrpSpPr>
        <p:grpSpPr>
          <a:xfrm>
            <a:off x="1571604" y="5766541"/>
            <a:ext cx="2593416" cy="662855"/>
            <a:chOff x="1049890" y="5766541"/>
            <a:chExt cx="2593416" cy="662855"/>
          </a:xfrm>
        </p:grpSpPr>
        <p:grpSp>
          <p:nvGrpSpPr>
            <p:cNvPr id="70" name="グループ化 33"/>
            <p:cNvGrpSpPr/>
            <p:nvPr/>
          </p:nvGrpSpPr>
          <p:grpSpPr>
            <a:xfrm>
              <a:off x="1049890" y="5766541"/>
              <a:ext cx="1807598" cy="662855"/>
              <a:chOff x="5193294" y="2638800"/>
              <a:chExt cx="1807598" cy="662855"/>
            </a:xfrm>
          </p:grpSpPr>
          <p:sp>
            <p:nvSpPr>
              <p:cNvPr id="75" name="テキスト ボックス 7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77" name="直線矢印コネクタ 76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テキスト ボックス 77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80" name="直線矢印コネクタ 79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テキスト ボックス 80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82" name="直線矢印コネクタ 81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71" name="グループ化 93"/>
            <p:cNvGrpSpPr/>
            <p:nvPr/>
          </p:nvGrpSpPr>
          <p:grpSpPr>
            <a:xfrm>
              <a:off x="2832842" y="5786454"/>
              <a:ext cx="810464" cy="528732"/>
              <a:chOff x="1643042" y="2638800"/>
              <a:chExt cx="810464" cy="528732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73" name="直線矢印コネクタ 72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テキスト ボックス 73"/>
              <p:cNvSpPr txBox="1"/>
              <p:nvPr/>
            </p:nvSpPr>
            <p:spPr>
              <a:xfrm>
                <a:off x="2071670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</p:grpSp>
      <p:grpSp>
        <p:nvGrpSpPr>
          <p:cNvPr id="84" name="グループ化 83"/>
          <p:cNvGrpSpPr/>
          <p:nvPr/>
        </p:nvGrpSpPr>
        <p:grpSpPr>
          <a:xfrm>
            <a:off x="4972680" y="5766541"/>
            <a:ext cx="2599716" cy="662855"/>
            <a:chOff x="4857752" y="5766541"/>
            <a:chExt cx="2599716" cy="662855"/>
          </a:xfrm>
        </p:grpSpPr>
        <p:grpSp>
          <p:nvGrpSpPr>
            <p:cNvPr id="85" name="グループ化 33"/>
            <p:cNvGrpSpPr/>
            <p:nvPr/>
          </p:nvGrpSpPr>
          <p:grpSpPr>
            <a:xfrm>
              <a:off x="5550484" y="5766541"/>
              <a:ext cx="1906984" cy="662855"/>
              <a:chOff x="5193294" y="2638800"/>
              <a:chExt cx="1906984" cy="662855"/>
            </a:xfrm>
          </p:grpSpPr>
          <p:sp>
            <p:nvSpPr>
              <p:cNvPr id="90" name="テキスト ボックス 8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b</a:t>
                </a:r>
                <a:endParaRPr kumimoji="1" lang="ja-JP" altLang="en-US" dirty="0"/>
              </a:p>
            </p:txBody>
          </p:sp>
          <p:cxnSp>
            <p:nvCxnSpPr>
              <p:cNvPr id="92" name="直線矢印コネクタ 91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テキスト ボックス 92"/>
              <p:cNvSpPr txBox="1"/>
              <p:nvPr/>
            </p:nvSpPr>
            <p:spPr>
              <a:xfrm>
                <a:off x="519329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K</a:t>
                </a:r>
                <a:endParaRPr kumimoji="1" lang="ja-JP" altLang="en-US" dirty="0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5951764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95" name="直線矢印コネクタ 94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テキスト ボックス 95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</a:p>
            </p:txBody>
          </p:sp>
          <p:cxnSp>
            <p:nvCxnSpPr>
              <p:cNvPr id="97" name="直線矢印コネクタ 96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テキスト ボックス 97"/>
              <p:cNvSpPr txBox="1"/>
              <p:nvPr/>
            </p:nvSpPr>
            <p:spPr>
              <a:xfrm>
                <a:off x="6718442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  <p:grpSp>
          <p:nvGrpSpPr>
            <p:cNvPr id="86" name="グループ化 99"/>
            <p:cNvGrpSpPr/>
            <p:nvPr/>
          </p:nvGrpSpPr>
          <p:grpSpPr>
            <a:xfrm>
              <a:off x="4857752" y="5767200"/>
              <a:ext cx="758470" cy="528732"/>
              <a:chOff x="1313200" y="2638800"/>
              <a:chExt cx="758470" cy="528732"/>
            </a:xfrm>
          </p:grpSpPr>
          <p:sp>
            <p:nvSpPr>
              <p:cNvPr id="87" name="テキスト ボックス 86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88" name="直線矢印コネクタ 87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テキスト ボックス 88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</p:grpSp>
      </p:grpSp>
      <p:sp>
        <p:nvSpPr>
          <p:cNvPr id="99" name="テキスト ボックス 98"/>
          <p:cNvSpPr txBox="1"/>
          <p:nvPr/>
        </p:nvSpPr>
        <p:spPr>
          <a:xfrm>
            <a:off x="3643306" y="4643446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</a:t>
            </a:r>
            <a:endParaRPr kumimoji="1" lang="ja-JP" altLang="en-US" dirty="0" smtClean="0"/>
          </a:p>
        </p:txBody>
      </p:sp>
      <p:sp>
        <p:nvSpPr>
          <p:cNvPr id="100" name="角丸四角形吹き出し 99"/>
          <p:cNvSpPr/>
          <p:nvPr/>
        </p:nvSpPr>
        <p:spPr>
          <a:xfrm>
            <a:off x="5214942" y="1500174"/>
            <a:ext cx="3286148" cy="857256"/>
          </a:xfrm>
          <a:prstGeom prst="wedgeRoundRectCallout">
            <a:avLst>
              <a:gd name="adj1" fmla="val -35077"/>
              <a:gd name="adj2" fmla="val 68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rgbClr val="0000FF"/>
                </a:solidFill>
              </a:rPr>
              <a:t>Coalg</a:t>
            </a:r>
            <a:r>
              <a:rPr lang="en-US" altLang="ja-JP" sz="4000" dirty="0" smtClean="0">
                <a:solidFill>
                  <a:srgbClr val="0000FF"/>
                </a:solidFill>
              </a:rPr>
              <a:t>(</a:t>
            </a:r>
            <a:r>
              <a:rPr lang="en-US" altLang="ja-JP" sz="3200" dirty="0" smtClean="0">
                <a:solidFill>
                  <a:srgbClr val="0000FF"/>
                </a:solidFill>
              </a:rPr>
              <a:t> A(J, -×K)</a:t>
            </a:r>
            <a:r>
              <a:rPr lang="en-US" altLang="ja-JP" sz="5400" baseline="30000" dirty="0" smtClean="0">
                <a:solidFill>
                  <a:srgbClr val="0000FF"/>
                </a:solidFill>
              </a:rPr>
              <a:t> </a:t>
            </a:r>
            <a:r>
              <a:rPr lang="en-US" altLang="ja-JP" sz="4000" dirty="0" smtClean="0">
                <a:solidFill>
                  <a:srgbClr val="0000FF"/>
                </a:solidFill>
              </a:rPr>
              <a:t>)</a:t>
            </a:r>
            <a:endParaRPr kumimoji="1" lang="ja-JP" altLang="en-US" sz="3200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Arrow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n arrow A on C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[Hughes 00]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is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r>
              <a:rPr kumimoji="1" lang="en-US" altLang="ja-JP" dirty="0" smtClean="0"/>
              <a:t>a family of sets </a:t>
            </a:r>
            <a:r>
              <a:rPr lang="en-US" altLang="ja-JP" dirty="0" smtClean="0">
                <a:solidFill>
                  <a:srgbClr val="0000FF"/>
                </a:solidFill>
              </a:rPr>
              <a:t>A(J, K)</a:t>
            </a:r>
            <a:r>
              <a:rPr lang="en-US" altLang="ja-JP" dirty="0" smtClean="0"/>
              <a:t>      (J,K </a:t>
            </a:r>
            <a:r>
              <a:rPr lang="ja-JP" altLang="en-US" dirty="0" smtClean="0"/>
              <a:t>∊ </a:t>
            </a:r>
            <a:r>
              <a:rPr lang="en-US" altLang="ja-JP" dirty="0" smtClean="0"/>
              <a:t>C)</a:t>
            </a: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	three families of functions</a:t>
            </a:r>
          </a:p>
          <a:p>
            <a:r>
              <a:rPr lang="en-US" altLang="ja-JP" dirty="0" smtClean="0"/>
              <a:t>    </a:t>
            </a:r>
            <a:r>
              <a:rPr lang="en-US" altLang="ja-JP" dirty="0" smtClean="0">
                <a:solidFill>
                  <a:srgbClr val="0000FF"/>
                </a:solidFill>
              </a:rPr>
              <a:t> arr </a:t>
            </a:r>
            <a:r>
              <a:rPr lang="en-US" altLang="ja-JP" dirty="0" smtClean="0"/>
              <a:t>:  Set(J, K)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A(J, K)</a:t>
            </a:r>
          </a:p>
          <a:p>
            <a:r>
              <a:rPr lang="en-US" altLang="ja-JP" dirty="0" smtClean="0"/>
              <a:t> </a:t>
            </a:r>
            <a:r>
              <a:rPr lang="en-US" altLang="ja-JP" sz="2800" dirty="0" smtClean="0"/>
              <a:t>   </a:t>
            </a:r>
            <a:r>
              <a:rPr lang="en-US" altLang="ja-JP" spc="-300" dirty="0" smtClean="0"/>
              <a:t> </a:t>
            </a:r>
            <a:r>
              <a:rPr lang="en-US" altLang="ja-JP" spc="-300" dirty="0" smtClean="0">
                <a:solidFill>
                  <a:srgbClr val="0000FF"/>
                </a:solidFill>
              </a:rPr>
              <a:t>&gt;&gt;</a:t>
            </a:r>
            <a:r>
              <a:rPr lang="en-US" altLang="ja-JP" dirty="0" smtClean="0">
                <a:solidFill>
                  <a:srgbClr val="0000FF"/>
                </a:solidFill>
              </a:rPr>
              <a:t>&gt;</a:t>
            </a:r>
            <a:r>
              <a:rPr lang="en-US" altLang="ja-JP" sz="800" dirty="0" smtClean="0">
                <a:solidFill>
                  <a:srgbClr val="0000FF"/>
                </a:solidFill>
              </a:rPr>
              <a:t> </a:t>
            </a:r>
            <a:r>
              <a:rPr lang="en-US" altLang="ja-JP" sz="800" dirty="0" smtClean="0"/>
              <a:t>    </a:t>
            </a:r>
            <a:r>
              <a:rPr lang="en-US" altLang="ja-JP" dirty="0" smtClean="0"/>
              <a:t>:  A(J, K)×A(K, L)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A(J, L)</a:t>
            </a:r>
          </a:p>
          <a:p>
            <a:r>
              <a:rPr lang="en-US" altLang="ja-JP" dirty="0" smtClean="0"/>
              <a:t>  </a:t>
            </a:r>
            <a:r>
              <a:rPr lang="en-US" altLang="ja-JP" sz="800" dirty="0" smtClean="0"/>
              <a:t>     </a:t>
            </a:r>
            <a:r>
              <a:rPr lang="en-US" altLang="ja-JP" dirty="0" smtClean="0">
                <a:solidFill>
                  <a:srgbClr val="0000FF"/>
                </a:solidFill>
              </a:rPr>
              <a:t>first</a:t>
            </a:r>
            <a:r>
              <a:rPr lang="en-US" altLang="ja-JP" dirty="0" smtClean="0"/>
              <a:t> :  A(J, K)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A(J×L, K×L)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	satisfying certain axioms, e.g.</a:t>
            </a:r>
          </a:p>
          <a:p>
            <a:pPr algn="ctr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(a</a:t>
            </a:r>
            <a:r>
              <a:rPr lang="en-US" altLang="ja-JP" spc="-300" dirty="0" smtClean="0">
                <a:solidFill>
                  <a:srgbClr val="0000FF"/>
                </a:solidFill>
              </a:rPr>
              <a:t>&gt;&gt;</a:t>
            </a:r>
            <a:r>
              <a:rPr lang="en-US" altLang="ja-JP" dirty="0" smtClean="0">
                <a:solidFill>
                  <a:srgbClr val="0000FF"/>
                </a:solidFill>
              </a:rPr>
              <a:t>&gt;b)</a:t>
            </a:r>
            <a:r>
              <a:rPr lang="en-US" altLang="ja-JP" spc="-300" dirty="0" smtClean="0">
                <a:solidFill>
                  <a:srgbClr val="0000FF"/>
                </a:solidFill>
              </a:rPr>
              <a:t> &gt;&gt;</a:t>
            </a:r>
            <a:r>
              <a:rPr lang="en-US" altLang="ja-JP" dirty="0" smtClean="0">
                <a:solidFill>
                  <a:srgbClr val="0000FF"/>
                </a:solidFill>
              </a:rPr>
              <a:t>&gt;c   =   a</a:t>
            </a:r>
            <a:r>
              <a:rPr lang="en-US" altLang="ja-JP" spc="-300" dirty="0" smtClean="0">
                <a:solidFill>
                  <a:srgbClr val="0000FF"/>
                </a:solidFill>
              </a:rPr>
              <a:t> &gt;&gt;</a:t>
            </a:r>
            <a:r>
              <a:rPr lang="en-US" altLang="ja-JP" dirty="0" smtClean="0">
                <a:solidFill>
                  <a:srgbClr val="0000FF"/>
                </a:solidFill>
              </a:rPr>
              <a:t>&gt;(b</a:t>
            </a:r>
            <a:r>
              <a:rPr lang="en-US" altLang="ja-JP" spc="-300" dirty="0" smtClean="0">
                <a:solidFill>
                  <a:srgbClr val="0000FF"/>
                </a:solidFill>
              </a:rPr>
              <a:t> &gt;&gt;</a:t>
            </a:r>
            <a:r>
              <a:rPr lang="en-US" altLang="ja-JP" dirty="0" smtClean="0">
                <a:solidFill>
                  <a:srgbClr val="0000FF"/>
                </a:solidFill>
              </a:rPr>
              <a:t>&gt;c)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of main theorem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Proof.</a:t>
            </a:r>
          </a:p>
          <a:p>
            <a:pPr>
              <a:buNone/>
            </a:pPr>
            <a:r>
              <a:rPr lang="en-US" altLang="ja-JP" dirty="0" smtClean="0"/>
              <a:t> Lemma</a:t>
            </a:r>
          </a:p>
          <a:p>
            <a:pPr>
              <a:buNone/>
            </a:pPr>
            <a:r>
              <a:rPr lang="en-US" altLang="ja-JP" dirty="0" smtClean="0"/>
              <a:t>	For an </a:t>
            </a:r>
            <a:r>
              <a:rPr lang="en-US" altLang="ja-JP" dirty="0" smtClean="0">
                <a:solidFill>
                  <a:srgbClr val="0000FF"/>
                </a:solidFill>
              </a:rPr>
              <a:t>arrow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A</a:t>
            </a:r>
            <a:r>
              <a:rPr lang="en-US" altLang="ja-JP" dirty="0" smtClean="0"/>
              <a:t>,</a:t>
            </a:r>
          </a:p>
          <a:p>
            <a:pPr>
              <a:buNone/>
            </a:pPr>
            <a:r>
              <a:rPr lang="en-US" altLang="ja-JP" dirty="0" smtClean="0"/>
              <a:t>	the endofunctors  </a:t>
            </a:r>
            <a:r>
              <a:rPr lang="en-US" altLang="ja-JP" dirty="0" smtClean="0">
                <a:solidFill>
                  <a:srgbClr val="0000FF"/>
                </a:solidFill>
              </a:rPr>
              <a:t>A</a:t>
            </a:r>
            <a:r>
              <a:rPr lang="en-US" altLang="ja-JP" sz="4000" dirty="0" smtClean="0">
                <a:solidFill>
                  <a:srgbClr val="0000FF"/>
                </a:solidFill>
              </a:rPr>
              <a:t>(</a:t>
            </a:r>
            <a:r>
              <a:rPr lang="en-US" altLang="ja-JP" dirty="0" smtClean="0">
                <a:solidFill>
                  <a:srgbClr val="0000FF"/>
                </a:solidFill>
              </a:rPr>
              <a:t>J, -×K</a:t>
            </a:r>
            <a:r>
              <a:rPr lang="en-US" altLang="ja-JP" sz="4000" dirty="0" smtClean="0">
                <a:solidFill>
                  <a:srgbClr val="0000FF"/>
                </a:solidFill>
              </a:rPr>
              <a:t>)</a:t>
            </a:r>
            <a:r>
              <a:rPr lang="en-US" altLang="ja-JP" dirty="0" smtClean="0"/>
              <a:t>  (J,K </a:t>
            </a:r>
            <a:r>
              <a:rPr lang="ja-JP" altLang="en-US" dirty="0" smtClean="0"/>
              <a:t>∊ </a:t>
            </a:r>
            <a:r>
              <a:rPr lang="en-US" altLang="ja-JP" dirty="0" smtClean="0"/>
              <a:t>Set)</a:t>
            </a:r>
          </a:p>
          <a:p>
            <a:pPr>
              <a:buNone/>
            </a:pPr>
            <a:r>
              <a:rPr lang="en-US" altLang="ja-JP" dirty="0" smtClean="0"/>
              <a:t>	forms a </a:t>
            </a:r>
            <a:r>
              <a:rPr lang="en-US" altLang="ja-JP" dirty="0" smtClean="0">
                <a:solidFill>
                  <a:srgbClr val="0000FF"/>
                </a:solidFill>
              </a:rPr>
              <a:t>lax arrow functor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r>
              <a:rPr lang="en-US" altLang="ja-JP" dirty="0" smtClean="0"/>
              <a:t> Lemma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[Hasuo, H., J., S. 09]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If  </a:t>
            </a:r>
            <a:r>
              <a:rPr lang="en-US" altLang="ja-JP" dirty="0" smtClean="0">
                <a:solidFill>
                  <a:srgbClr val="0000FF"/>
                </a:solidFill>
              </a:rPr>
              <a:t>(F</a:t>
            </a:r>
            <a:r>
              <a:rPr lang="en-US" altLang="ja-JP" sz="4000" baseline="-25000" dirty="0" smtClean="0">
                <a:solidFill>
                  <a:srgbClr val="0000FF"/>
                </a:solidFill>
              </a:rPr>
              <a:t>J,K</a:t>
            </a:r>
            <a:r>
              <a:rPr lang="en-US" altLang="ja-JP" dirty="0" smtClean="0">
                <a:solidFill>
                  <a:srgbClr val="0000FF"/>
                </a:solidFill>
              </a:rPr>
              <a:t> )</a:t>
            </a:r>
            <a:r>
              <a:rPr lang="en-US" altLang="ja-JP" sz="4000" baseline="-25000" dirty="0" smtClean="0">
                <a:solidFill>
                  <a:srgbClr val="0000FF"/>
                </a:solidFill>
              </a:rPr>
              <a:t>J,K  </a:t>
            </a:r>
            <a:r>
              <a:rPr lang="en-US" altLang="ja-JP" dirty="0" smtClean="0"/>
              <a:t>is a </a:t>
            </a:r>
            <a:r>
              <a:rPr lang="en-US" altLang="ja-JP" dirty="0" smtClean="0">
                <a:solidFill>
                  <a:srgbClr val="0000FF"/>
                </a:solidFill>
              </a:rPr>
              <a:t>lax arrow </a:t>
            </a:r>
            <a:r>
              <a:rPr lang="en-US" altLang="ja-JP" dirty="0" err="1" smtClean="0">
                <a:solidFill>
                  <a:srgbClr val="0000FF"/>
                </a:solidFill>
              </a:rPr>
              <a:t>endofunctor</a:t>
            </a:r>
            <a:r>
              <a:rPr lang="en-US" altLang="ja-JP" dirty="0" smtClean="0"/>
              <a:t>,</a:t>
            </a:r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r>
              <a:rPr lang="en-US" altLang="ja-JP" dirty="0" smtClean="0"/>
              <a:t>	Then </a:t>
            </a:r>
            <a:r>
              <a:rPr lang="en-US" altLang="ja-JP" dirty="0" smtClean="0">
                <a:solidFill>
                  <a:srgbClr val="0000FF"/>
                </a:solidFill>
              </a:rPr>
              <a:t>Coalg</a:t>
            </a:r>
            <a:r>
              <a:rPr lang="en-US" altLang="ja-JP" sz="4000" dirty="0" smtClean="0">
                <a:solidFill>
                  <a:srgbClr val="0000FF"/>
                </a:solidFill>
              </a:rPr>
              <a:t>(</a:t>
            </a:r>
            <a:r>
              <a:rPr lang="en-US" altLang="ja-JP" dirty="0" smtClean="0">
                <a:solidFill>
                  <a:srgbClr val="0000FF"/>
                </a:solidFill>
              </a:rPr>
              <a:t>F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J,K</a:t>
            </a:r>
            <a:r>
              <a:rPr lang="en-US" altLang="ja-JP" sz="5400" baseline="30000" dirty="0" smtClean="0">
                <a:solidFill>
                  <a:srgbClr val="0000FF"/>
                </a:solidFill>
              </a:rPr>
              <a:t> </a:t>
            </a:r>
            <a:r>
              <a:rPr lang="en-US" altLang="ja-JP" sz="4000" dirty="0" smtClean="0">
                <a:solidFill>
                  <a:srgbClr val="0000FF"/>
                </a:solidFill>
              </a:rPr>
              <a:t>)</a:t>
            </a: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  <a:r>
              <a:rPr lang="en-US" altLang="ja-JP" dirty="0" smtClean="0"/>
              <a:t>(J,K </a:t>
            </a:r>
            <a:r>
              <a:rPr lang="ja-JP" altLang="en-US" dirty="0" smtClean="0"/>
              <a:t>∊ </a:t>
            </a:r>
            <a:r>
              <a:rPr lang="en-US" altLang="ja-JP" dirty="0" smtClean="0"/>
              <a:t>Set)</a:t>
            </a:r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r>
              <a:rPr lang="en-US" altLang="ja-JP" dirty="0" smtClean="0"/>
              <a:t>	forms a </a:t>
            </a:r>
            <a:r>
              <a:rPr lang="en-US" altLang="ja-JP" dirty="0" smtClean="0">
                <a:solidFill>
                  <a:srgbClr val="0000FF"/>
                </a:solidFill>
              </a:rPr>
              <a:t>categorical arrow</a:t>
            </a:r>
            <a:r>
              <a:rPr lang="en-US" altLang="ja-JP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lemma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Proof.</a:t>
            </a:r>
          </a:p>
          <a:p>
            <a:pPr>
              <a:buNone/>
            </a:pPr>
            <a:r>
              <a:rPr lang="en-US" altLang="ja-JP" dirty="0" smtClean="0"/>
              <a:t> Lemma</a:t>
            </a:r>
          </a:p>
          <a:p>
            <a:pPr>
              <a:buNone/>
            </a:pPr>
            <a:r>
              <a:rPr lang="en-US" altLang="ja-JP" dirty="0" smtClean="0"/>
              <a:t>	For an </a:t>
            </a:r>
            <a:r>
              <a:rPr lang="en-US" altLang="ja-JP" dirty="0" smtClean="0">
                <a:solidFill>
                  <a:srgbClr val="0000FF"/>
                </a:solidFill>
              </a:rPr>
              <a:t>arrow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A</a:t>
            </a:r>
            <a:r>
              <a:rPr lang="en-US" altLang="ja-JP" dirty="0" smtClean="0"/>
              <a:t>,</a:t>
            </a:r>
          </a:p>
          <a:p>
            <a:pPr>
              <a:buNone/>
            </a:pPr>
            <a:r>
              <a:rPr lang="en-US" altLang="ja-JP" dirty="0" smtClean="0"/>
              <a:t>	the endofunctors  </a:t>
            </a:r>
            <a:r>
              <a:rPr lang="en-US" altLang="ja-JP" dirty="0" smtClean="0">
                <a:solidFill>
                  <a:srgbClr val="0000FF"/>
                </a:solidFill>
              </a:rPr>
              <a:t>A</a:t>
            </a:r>
            <a:r>
              <a:rPr lang="en-US" altLang="ja-JP" sz="4000" dirty="0" smtClean="0">
                <a:solidFill>
                  <a:srgbClr val="0000FF"/>
                </a:solidFill>
              </a:rPr>
              <a:t>(</a:t>
            </a:r>
            <a:r>
              <a:rPr lang="en-US" altLang="ja-JP" dirty="0" smtClean="0">
                <a:solidFill>
                  <a:srgbClr val="0000FF"/>
                </a:solidFill>
              </a:rPr>
              <a:t>J, -×K</a:t>
            </a:r>
            <a:r>
              <a:rPr lang="en-US" altLang="ja-JP" sz="4000" dirty="0" smtClean="0">
                <a:solidFill>
                  <a:srgbClr val="0000FF"/>
                </a:solidFill>
              </a:rPr>
              <a:t>)</a:t>
            </a:r>
            <a:r>
              <a:rPr lang="en-US" altLang="ja-JP" dirty="0" smtClean="0"/>
              <a:t>  (J,K </a:t>
            </a:r>
            <a:r>
              <a:rPr lang="ja-JP" altLang="en-US" dirty="0" smtClean="0"/>
              <a:t>∊ </a:t>
            </a:r>
            <a:r>
              <a:rPr lang="en-US" altLang="ja-JP" dirty="0" smtClean="0"/>
              <a:t>Set)</a:t>
            </a:r>
          </a:p>
          <a:p>
            <a:pPr>
              <a:buNone/>
            </a:pPr>
            <a:r>
              <a:rPr lang="en-US" altLang="ja-JP" dirty="0" smtClean="0"/>
              <a:t>	forms a </a:t>
            </a:r>
            <a:r>
              <a:rPr lang="en-US" altLang="ja-JP" dirty="0" smtClean="0">
                <a:solidFill>
                  <a:srgbClr val="0000FF"/>
                </a:solidFill>
              </a:rPr>
              <a:t>lax arrow functor</a:t>
            </a:r>
            <a:r>
              <a:rPr lang="en-US" altLang="ja-JP" dirty="0" smtClean="0"/>
              <a:t>.</a:t>
            </a:r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err="1" smtClean="0"/>
              <a:t>Lem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[Hasuo, J., H., S. 09]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If  </a:t>
            </a:r>
            <a:r>
              <a:rPr lang="en-US" altLang="ja-JP" dirty="0" smtClean="0">
                <a:solidFill>
                  <a:srgbClr val="0000FF"/>
                </a:solidFill>
              </a:rPr>
              <a:t>(F</a:t>
            </a:r>
            <a:r>
              <a:rPr lang="en-US" altLang="ja-JP" sz="4000" baseline="-25000" dirty="0" smtClean="0">
                <a:solidFill>
                  <a:srgbClr val="0000FF"/>
                </a:solidFill>
              </a:rPr>
              <a:t>J,K</a:t>
            </a:r>
            <a:r>
              <a:rPr lang="en-US" altLang="ja-JP" dirty="0" smtClean="0">
                <a:solidFill>
                  <a:srgbClr val="0000FF"/>
                </a:solidFill>
              </a:rPr>
              <a:t> )</a:t>
            </a:r>
            <a:r>
              <a:rPr lang="en-US" altLang="ja-JP" sz="4000" baseline="-25000" dirty="0" smtClean="0">
                <a:solidFill>
                  <a:srgbClr val="0000FF"/>
                </a:solidFill>
              </a:rPr>
              <a:t>J,K  </a:t>
            </a:r>
            <a:r>
              <a:rPr lang="en-US" altLang="ja-JP" dirty="0" smtClean="0"/>
              <a:t>is a </a:t>
            </a:r>
            <a:r>
              <a:rPr lang="en-US" altLang="ja-JP" dirty="0" smtClean="0">
                <a:solidFill>
                  <a:srgbClr val="0000FF"/>
                </a:solidFill>
              </a:rPr>
              <a:t>lax arrow </a:t>
            </a:r>
            <a:r>
              <a:rPr lang="en-US" altLang="ja-JP" dirty="0" err="1" smtClean="0">
                <a:solidFill>
                  <a:srgbClr val="0000FF"/>
                </a:solidFill>
              </a:rPr>
              <a:t>endofunctor</a:t>
            </a:r>
            <a:r>
              <a:rPr lang="en-US" altLang="ja-JP" dirty="0" smtClean="0"/>
              <a:t>,</a:t>
            </a:r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r>
              <a:rPr lang="en-US" altLang="ja-JP" dirty="0" smtClean="0"/>
              <a:t>	Then </a:t>
            </a:r>
            <a:r>
              <a:rPr lang="en-US" altLang="ja-JP" dirty="0" smtClean="0">
                <a:solidFill>
                  <a:srgbClr val="0000FF"/>
                </a:solidFill>
              </a:rPr>
              <a:t>Coalg</a:t>
            </a:r>
            <a:r>
              <a:rPr lang="en-US" altLang="ja-JP" sz="4000" dirty="0" smtClean="0">
                <a:solidFill>
                  <a:srgbClr val="0000FF"/>
                </a:solidFill>
              </a:rPr>
              <a:t>(</a:t>
            </a:r>
            <a:r>
              <a:rPr lang="en-US" altLang="ja-JP" dirty="0" smtClean="0">
                <a:solidFill>
                  <a:srgbClr val="0000FF"/>
                </a:solidFill>
              </a:rPr>
              <a:t>F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J,K</a:t>
            </a:r>
            <a:r>
              <a:rPr lang="en-US" altLang="ja-JP" sz="5400" baseline="30000" dirty="0" smtClean="0">
                <a:solidFill>
                  <a:srgbClr val="0000FF"/>
                </a:solidFill>
              </a:rPr>
              <a:t> </a:t>
            </a:r>
            <a:r>
              <a:rPr lang="en-US" altLang="ja-JP" sz="4000" dirty="0" smtClean="0">
                <a:solidFill>
                  <a:srgbClr val="0000FF"/>
                </a:solidFill>
              </a:rPr>
              <a:t>)</a:t>
            </a: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  <a:r>
              <a:rPr lang="en-US" altLang="ja-JP" dirty="0" smtClean="0"/>
              <a:t>(J,K </a:t>
            </a:r>
            <a:r>
              <a:rPr lang="ja-JP" altLang="en-US" dirty="0" smtClean="0"/>
              <a:t>∊ </a:t>
            </a:r>
            <a:r>
              <a:rPr lang="en-US" altLang="ja-JP" dirty="0" smtClean="0"/>
              <a:t>Set)</a:t>
            </a:r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r>
              <a:rPr lang="en-US" altLang="ja-JP" dirty="0" smtClean="0"/>
              <a:t>	forms a </a:t>
            </a:r>
            <a:r>
              <a:rPr lang="en-US" altLang="ja-JP" dirty="0" smtClean="0">
                <a:solidFill>
                  <a:srgbClr val="0000FF"/>
                </a:solidFill>
              </a:rPr>
              <a:t>categorical arrow</a:t>
            </a:r>
            <a:r>
              <a:rPr lang="en-US" altLang="ja-JP" dirty="0" smtClean="0"/>
              <a:t>.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4286256"/>
            <a:ext cx="821537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  </a:t>
            </a:r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kumimoji="1" lang="ja-JP" altLang="en-US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8120" y="1824327"/>
            <a:ext cx="263368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    	</a:t>
            </a:r>
            <a:endParaRPr kumimoji="1"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Lax arrow functor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(F</a:t>
            </a:r>
            <a:r>
              <a:rPr lang="en-US" altLang="ja-JP" baseline="-25000" dirty="0" smtClean="0"/>
              <a:t>J,K</a:t>
            </a:r>
            <a:r>
              <a:rPr lang="en-US" altLang="ja-JP" dirty="0" smtClean="0"/>
              <a:t>:</a:t>
            </a:r>
            <a:r>
              <a:rPr lang="ja-JP" altLang="en-US" dirty="0" smtClean="0"/>
              <a:t> </a:t>
            </a:r>
            <a:r>
              <a:rPr lang="en-US" altLang="ja-JP" dirty="0" smtClean="0"/>
              <a:t>Set</a:t>
            </a:r>
            <a:r>
              <a:rPr lang="ja-JP" altLang="en-US" dirty="0" smtClean="0"/>
              <a:t>→</a:t>
            </a:r>
            <a:r>
              <a:rPr lang="en-US" altLang="ja-JP" dirty="0" smtClean="0"/>
              <a:t>Set)</a:t>
            </a:r>
            <a:r>
              <a:rPr lang="en-US" altLang="ja-JP" baseline="-25000" dirty="0" smtClean="0"/>
              <a:t>J,K   </a:t>
            </a:r>
            <a:r>
              <a:rPr kumimoji="1" lang="en-US" altLang="ja-JP" dirty="0" smtClean="0"/>
              <a:t>is </a:t>
            </a:r>
            <a:r>
              <a:rPr lang="en-US" altLang="ja-JP" dirty="0" smtClean="0"/>
              <a:t>a </a:t>
            </a:r>
            <a:r>
              <a:rPr lang="en-US" altLang="ja-JP" dirty="0" smtClean="0">
                <a:solidFill>
                  <a:srgbClr val="0000FF"/>
                </a:solidFill>
              </a:rPr>
              <a:t>lax arrow functor</a:t>
            </a: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if it is </a:t>
            </a:r>
            <a:r>
              <a:rPr lang="en-US" altLang="ja-JP" dirty="0" smtClean="0"/>
              <a:t>equipped with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F</a:t>
            </a:r>
            <a:r>
              <a:rPr lang="en-US" altLang="ja-JP" sz="3600" baseline="30000" dirty="0" err="1" smtClean="0"/>
              <a:t>arr</a:t>
            </a:r>
            <a:r>
              <a:rPr lang="en-US" altLang="ja-JP" baseline="-25000" dirty="0" err="1" smtClean="0"/>
              <a:t>f</a:t>
            </a:r>
            <a:r>
              <a:rPr lang="en-US" altLang="ja-JP" sz="4000" baseline="-25000" dirty="0" smtClean="0"/>
              <a:t> </a:t>
            </a:r>
            <a:r>
              <a:rPr lang="en-US" altLang="ja-JP" dirty="0" smtClean="0"/>
              <a:t>: 1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F</a:t>
            </a:r>
            <a:r>
              <a:rPr lang="en-US" altLang="ja-JP" baseline="-25000" dirty="0" smtClean="0"/>
              <a:t>J,K</a:t>
            </a:r>
            <a:r>
              <a:rPr lang="en-US" altLang="ja-JP" dirty="0" smtClean="0"/>
              <a:t>(1)</a:t>
            </a:r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r>
              <a:rPr lang="en-US" altLang="ja-JP" dirty="0" smtClean="0"/>
              <a:t>F</a:t>
            </a:r>
            <a:r>
              <a:rPr lang="en-US" altLang="ja-JP" sz="3600" spc="-600" baseline="30000" dirty="0" smtClean="0"/>
              <a:t>&gt;&gt;</a:t>
            </a:r>
            <a:r>
              <a:rPr lang="en-US" altLang="ja-JP" sz="3600" baseline="30000" dirty="0" smtClean="0"/>
              <a:t>&gt;</a:t>
            </a:r>
            <a:r>
              <a:rPr lang="en-US" altLang="ja-JP" baseline="-25000" dirty="0" smtClean="0"/>
              <a:t>J,K,L</a:t>
            </a:r>
            <a:r>
              <a:rPr lang="en-US" altLang="ja-JP" dirty="0" smtClean="0"/>
              <a:t>  : F</a:t>
            </a:r>
            <a:r>
              <a:rPr lang="en-US" altLang="ja-JP" baseline="-25000" dirty="0" smtClean="0"/>
              <a:t>J,K</a:t>
            </a:r>
            <a:r>
              <a:rPr lang="en-US" altLang="ja-JP" dirty="0" smtClean="0"/>
              <a:t>(X)×F</a:t>
            </a:r>
            <a:r>
              <a:rPr lang="en-US" altLang="ja-JP" baseline="-25000" dirty="0" smtClean="0"/>
              <a:t>K,L</a:t>
            </a:r>
            <a:r>
              <a:rPr lang="en-US" altLang="ja-JP" dirty="0" smtClean="0"/>
              <a:t>(Y)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F</a:t>
            </a:r>
            <a:r>
              <a:rPr lang="en-US" altLang="ja-JP" baseline="-25000" dirty="0" smtClean="0"/>
              <a:t>J,L</a:t>
            </a:r>
            <a:r>
              <a:rPr lang="en-US" altLang="ja-JP" dirty="0" smtClean="0"/>
              <a:t>(X×Y)</a:t>
            </a:r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r>
              <a:rPr lang="en-US" altLang="ja-JP" dirty="0" err="1" smtClean="0"/>
              <a:t>F</a:t>
            </a:r>
            <a:r>
              <a:rPr lang="en-US" altLang="ja-JP" sz="3600" baseline="30000" dirty="0" err="1" smtClean="0"/>
              <a:t>first</a:t>
            </a:r>
            <a:r>
              <a:rPr lang="en-US" altLang="ja-JP" baseline="-25000" dirty="0" err="1" smtClean="0"/>
              <a:t>J,K,L</a:t>
            </a:r>
            <a:r>
              <a:rPr lang="en-US" altLang="ja-JP" dirty="0" smtClean="0"/>
              <a:t> : F</a:t>
            </a:r>
            <a:r>
              <a:rPr lang="en-US" altLang="ja-JP" baseline="-25000" dirty="0" smtClean="0"/>
              <a:t>J,K</a:t>
            </a:r>
            <a:r>
              <a:rPr lang="en-US" altLang="ja-JP" dirty="0" smtClean="0"/>
              <a:t>(X)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F</a:t>
            </a:r>
            <a:r>
              <a:rPr lang="en-US" altLang="ja-JP" baseline="-25000" dirty="0" smtClean="0"/>
              <a:t>J</a:t>
            </a:r>
            <a:r>
              <a:rPr lang="en-US" altLang="ja-JP" sz="2400" baseline="-25000" dirty="0" smtClean="0"/>
              <a:t>×</a:t>
            </a:r>
            <a:r>
              <a:rPr lang="en-US" altLang="ja-JP" baseline="-25000" dirty="0" smtClean="0"/>
              <a:t>L, K</a:t>
            </a:r>
            <a:r>
              <a:rPr lang="en-US" altLang="ja-JP" sz="2400" baseline="-25000" dirty="0" smtClean="0"/>
              <a:t>×</a:t>
            </a:r>
            <a:r>
              <a:rPr lang="en-US" altLang="ja-JP" baseline="-25000" dirty="0" smtClean="0"/>
              <a:t>L</a:t>
            </a:r>
            <a:r>
              <a:rPr lang="en-US" altLang="ja-JP" dirty="0" smtClean="0"/>
              <a:t>(X)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satisfying certain axioms (similar to arrow’s).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角丸四角形吹き出し 3"/>
          <p:cNvSpPr/>
          <p:nvPr/>
        </p:nvSpPr>
        <p:spPr>
          <a:xfrm>
            <a:off x="4500562" y="2500306"/>
            <a:ext cx="4214842" cy="1357322"/>
          </a:xfrm>
          <a:prstGeom prst="wedgeRoundRectCallout">
            <a:avLst>
              <a:gd name="adj1" fmla="val -67457"/>
              <a:gd name="adj2" fmla="val 444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200" dirty="0" smtClean="0"/>
              <a:t>cf.        </a:t>
            </a:r>
            <a:r>
              <a:rPr lang="en-US" altLang="ja-JP" sz="1100" dirty="0" smtClean="0"/>
              <a:t> </a:t>
            </a:r>
            <a:r>
              <a:rPr lang="en-US" altLang="ja-JP" sz="3200" dirty="0" smtClean="0"/>
              <a:t>F</a:t>
            </a:r>
            <a:r>
              <a:rPr lang="en-US" altLang="ja-JP" sz="3600" baseline="30000" dirty="0" smtClean="0"/>
              <a:t>1 </a:t>
            </a:r>
            <a:r>
              <a:rPr lang="en-US" altLang="ja-JP" sz="3200" dirty="0" smtClean="0"/>
              <a:t>:  1 </a:t>
            </a:r>
            <a:r>
              <a:rPr lang="ja-JP" altLang="en-US" sz="3200" dirty="0" smtClean="0"/>
              <a:t>→ </a:t>
            </a:r>
            <a:r>
              <a:rPr lang="en-US" altLang="ja-JP" sz="3200" dirty="0" smtClean="0"/>
              <a:t>F1</a:t>
            </a:r>
            <a:endParaRPr kumimoji="1" lang="en-US" altLang="ja-JP" sz="3200" dirty="0" smtClean="0"/>
          </a:p>
          <a:p>
            <a:r>
              <a:rPr kumimoji="1" lang="en-US" altLang="ja-JP" sz="3200" dirty="0" smtClean="0"/>
              <a:t>F</a:t>
            </a:r>
            <a:r>
              <a:rPr kumimoji="1" lang="en-US" altLang="ja-JP" sz="3600" baseline="30000" dirty="0" smtClean="0"/>
              <a:t>× </a:t>
            </a:r>
            <a:r>
              <a:rPr kumimoji="1" lang="en-US" altLang="ja-JP" sz="3200" dirty="0" smtClean="0"/>
              <a:t>:  FX</a:t>
            </a:r>
            <a:r>
              <a:rPr lang="en-US" altLang="ja-JP" sz="3200" dirty="0" smtClean="0"/>
              <a:t>×FY </a:t>
            </a:r>
            <a:r>
              <a:rPr lang="ja-JP" altLang="en-US" sz="3200" dirty="0" smtClean="0"/>
              <a:t>→ </a:t>
            </a:r>
            <a:r>
              <a:rPr lang="en-US" altLang="ja-JP" sz="3200" dirty="0" smtClean="0"/>
              <a:t>F(X×Y)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lemma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Lemma</a:t>
            </a:r>
            <a:r>
              <a:rPr lang="en-US" altLang="ja-JP" dirty="0" smtClean="0"/>
              <a:t>	For an arrow A,</a:t>
            </a:r>
          </a:p>
          <a:p>
            <a:pPr>
              <a:buNone/>
            </a:pPr>
            <a:r>
              <a:rPr kumimoji="1" lang="en-US" altLang="ja-JP" dirty="0" smtClean="0"/>
              <a:t>	there are the following structures:</a:t>
            </a:r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kumimoji="1"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kumimoji="1"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kumimoji="1"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kumimoji="1"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kumimoji="1"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kumimoji="1" lang="en-US" altLang="ja-JP" sz="100" dirty="0" smtClean="0"/>
          </a:p>
          <a:p>
            <a:pPr>
              <a:buNone/>
            </a:pPr>
            <a:endParaRPr lang="en-US" altLang="ja-JP" sz="100" dirty="0" smtClean="0"/>
          </a:p>
          <a:p>
            <a:pPr>
              <a:buNone/>
            </a:pPr>
            <a:endParaRPr kumimoji="1" lang="en-US" altLang="ja-JP" sz="100" dirty="0" smtClean="0"/>
          </a:p>
          <a:p>
            <a:r>
              <a:rPr lang="en-US" altLang="ja-JP" dirty="0" smtClean="0"/>
              <a:t> </a:t>
            </a:r>
            <a:r>
              <a:rPr lang="en-US" altLang="ja-JP" sz="2800" dirty="0" smtClean="0"/>
              <a:t>  </a:t>
            </a:r>
            <a:r>
              <a:rPr lang="en-US" altLang="ja-JP" dirty="0" smtClean="0"/>
              <a:t> </a:t>
            </a:r>
            <a:r>
              <a:rPr lang="en-US" altLang="ja-JP" sz="1000" dirty="0" smtClean="0"/>
              <a:t> </a:t>
            </a:r>
            <a:r>
              <a:rPr lang="en-US" altLang="ja-JP" sz="2400" dirty="0" smtClean="0"/>
              <a:t> </a:t>
            </a:r>
            <a:r>
              <a:rPr lang="en-US" altLang="ja-JP" dirty="0" smtClean="0"/>
              <a:t>  </a:t>
            </a:r>
            <a:r>
              <a:rPr lang="en-US" altLang="ja-JP" dirty="0" err="1" smtClean="0"/>
              <a:t>F</a:t>
            </a:r>
            <a:r>
              <a:rPr lang="en-US" altLang="ja-JP" sz="3600" baseline="30000" dirty="0" err="1" smtClean="0"/>
              <a:t>arr</a:t>
            </a:r>
            <a:r>
              <a:rPr lang="en-US" altLang="ja-JP" baseline="-25000" dirty="0" err="1" smtClean="0"/>
              <a:t>f</a:t>
            </a:r>
            <a:r>
              <a:rPr lang="en-US" altLang="ja-JP" sz="4000" baseline="-25000" dirty="0" smtClean="0"/>
              <a:t> </a:t>
            </a:r>
            <a:r>
              <a:rPr lang="en-US" altLang="ja-JP" dirty="0" smtClean="0"/>
              <a:t>: 1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A(J, 1×K)</a:t>
            </a:r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r>
              <a:rPr lang="en-US" altLang="ja-JP" dirty="0" smtClean="0"/>
              <a:t> </a:t>
            </a:r>
            <a:r>
              <a:rPr lang="en-US" altLang="ja-JP" sz="1200" dirty="0" smtClean="0"/>
              <a:t> </a:t>
            </a:r>
            <a:r>
              <a:rPr lang="en-US" altLang="ja-JP" dirty="0" smtClean="0"/>
              <a:t>F</a:t>
            </a:r>
            <a:r>
              <a:rPr lang="en-US" altLang="ja-JP" sz="3600" spc="-600" baseline="30000" dirty="0" smtClean="0"/>
              <a:t>&gt;&gt;</a:t>
            </a:r>
            <a:r>
              <a:rPr lang="en-US" altLang="ja-JP" sz="3600" baseline="30000" dirty="0" smtClean="0"/>
              <a:t>&gt;</a:t>
            </a:r>
            <a:r>
              <a:rPr lang="en-US" altLang="ja-JP" baseline="-25000" dirty="0" smtClean="0"/>
              <a:t>J,K,L</a:t>
            </a:r>
            <a:r>
              <a:rPr lang="en-US" altLang="ja-JP" dirty="0" smtClean="0"/>
              <a:t>  : A(J, X×K)× A(K, Y×L) </a:t>
            </a:r>
            <a:r>
              <a:rPr lang="ja-JP" altLang="en-US" dirty="0" smtClean="0"/>
              <a:t>→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                                                  A(J, (X×Y)×L)</a:t>
            </a:r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endParaRPr lang="en-US" altLang="ja-JP" sz="100" baseline="-25000" dirty="0" smtClean="0"/>
          </a:p>
          <a:p>
            <a:r>
              <a:rPr lang="en-US" altLang="ja-JP" dirty="0" smtClean="0"/>
              <a:t> </a:t>
            </a:r>
            <a:r>
              <a:rPr lang="en-US" altLang="ja-JP" dirty="0" err="1" smtClean="0"/>
              <a:t>F</a:t>
            </a:r>
            <a:r>
              <a:rPr lang="en-US" altLang="ja-JP" sz="3600" baseline="30000" dirty="0" err="1" smtClean="0"/>
              <a:t>first</a:t>
            </a:r>
            <a:r>
              <a:rPr lang="en-US" altLang="ja-JP" baseline="-25000" dirty="0" err="1" smtClean="0"/>
              <a:t>J,K,L</a:t>
            </a:r>
            <a:r>
              <a:rPr lang="en-US" altLang="ja-JP" dirty="0" smtClean="0"/>
              <a:t> : F</a:t>
            </a:r>
            <a:r>
              <a:rPr lang="en-US" altLang="ja-JP" baseline="-25000" dirty="0" smtClean="0"/>
              <a:t>J,K</a:t>
            </a:r>
            <a:r>
              <a:rPr lang="en-US" altLang="ja-JP" dirty="0" smtClean="0"/>
              <a:t>(X)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F</a:t>
            </a:r>
            <a:r>
              <a:rPr lang="en-US" altLang="ja-JP" baseline="-25000" dirty="0" smtClean="0"/>
              <a:t>J</a:t>
            </a:r>
            <a:r>
              <a:rPr lang="en-US" altLang="ja-JP" sz="2400" baseline="-25000" dirty="0" smtClean="0"/>
              <a:t>×</a:t>
            </a:r>
            <a:r>
              <a:rPr lang="en-US" altLang="ja-JP" baseline="-25000" dirty="0" smtClean="0"/>
              <a:t>L, K</a:t>
            </a:r>
            <a:r>
              <a:rPr lang="en-US" altLang="ja-JP" sz="2400" baseline="-25000" dirty="0" smtClean="0"/>
              <a:t>×</a:t>
            </a:r>
            <a:r>
              <a:rPr lang="en-US" altLang="ja-JP" baseline="-25000" dirty="0" smtClean="0"/>
              <a:t>L</a:t>
            </a:r>
            <a:r>
              <a:rPr lang="en-US" altLang="ja-JP" dirty="0" smtClean="0"/>
              <a:t>(X)</a:t>
            </a:r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endParaRPr lang="en-US" altLang="ja-JP" sz="100" dirty="0" smtClean="0"/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 satisfying certain axioms (similar to arrow’s).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Proof in Prof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25247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E.g.</a:t>
            </a:r>
          </a:p>
          <a:p>
            <a:pPr algn="ctr">
              <a:buNone/>
            </a:pPr>
            <a:r>
              <a:rPr lang="en-US" altLang="ja-JP" dirty="0" smtClean="0"/>
              <a:t>A(J, X×K)× A(K, Y×L)   </a:t>
            </a:r>
            <a:r>
              <a:rPr lang="ja-JP" altLang="en-US" dirty="0" smtClean="0"/>
              <a:t>→   </a:t>
            </a:r>
            <a:r>
              <a:rPr lang="en-US" altLang="ja-JP" dirty="0" smtClean="0"/>
              <a:t>A(J, (X×Y)×L)</a:t>
            </a:r>
          </a:p>
          <a:p>
            <a:pPr>
              <a:buNone/>
            </a:pPr>
            <a:r>
              <a:rPr kumimoji="1" lang="en-US" altLang="ja-JP" dirty="0" smtClean="0"/>
              <a:t>	can be described in Prof as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47856" y="2038641"/>
            <a:ext cx="9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F</a:t>
            </a:r>
            <a:r>
              <a:rPr lang="en-US" altLang="ja-JP" sz="2800" spc="-600" baseline="30000" dirty="0" smtClean="0">
                <a:solidFill>
                  <a:srgbClr val="0000FF"/>
                </a:solidFill>
              </a:rPr>
              <a:t>&gt;&gt;</a:t>
            </a:r>
            <a:r>
              <a:rPr lang="en-US" altLang="ja-JP" sz="2800" baseline="30000" dirty="0" smtClean="0">
                <a:solidFill>
                  <a:srgbClr val="0000FF"/>
                </a:solidFill>
              </a:rPr>
              <a:t>&gt;</a:t>
            </a:r>
            <a:r>
              <a:rPr lang="en-US" altLang="ja-JP" sz="2400" baseline="-25000" dirty="0" smtClean="0">
                <a:solidFill>
                  <a:srgbClr val="0000FF"/>
                </a:solidFill>
              </a:rPr>
              <a:t>J,K,L</a:t>
            </a:r>
            <a:endParaRPr kumimoji="1" lang="ja-JP" altLang="en-US" sz="2400" dirty="0" smtClean="0">
              <a:solidFill>
                <a:srgbClr val="0000FF"/>
              </a:solidFill>
            </a:endParaRPr>
          </a:p>
        </p:txBody>
      </p:sp>
      <p:grpSp>
        <p:nvGrpSpPr>
          <p:cNvPr id="275" name="グループ化 274"/>
          <p:cNvGrpSpPr/>
          <p:nvPr/>
        </p:nvGrpSpPr>
        <p:grpSpPr>
          <a:xfrm>
            <a:off x="428596" y="3429000"/>
            <a:ext cx="8286808" cy="2615047"/>
            <a:chOff x="500034" y="3385721"/>
            <a:chExt cx="8286808" cy="2615047"/>
          </a:xfrm>
        </p:grpSpPr>
        <p:sp>
          <p:nvSpPr>
            <p:cNvPr id="276" name="テキスト ボックス 275"/>
            <p:cNvSpPr txBox="1"/>
            <p:nvPr/>
          </p:nvSpPr>
          <p:spPr>
            <a:xfrm>
              <a:off x="1142976" y="4086059"/>
              <a:ext cx="311816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C</a:t>
              </a:r>
              <a:r>
                <a:rPr kumimoji="1" lang="en-US" altLang="ja-JP" sz="2400" baseline="30000" dirty="0" smtClean="0"/>
                <a:t>3</a:t>
              </a:r>
              <a:r>
                <a:rPr kumimoji="1" lang="en-US" altLang="ja-JP" sz="2400" dirty="0" smtClean="0"/>
                <a:t>	C</a:t>
              </a:r>
              <a:r>
                <a:rPr kumimoji="1" lang="en-US" altLang="ja-JP" sz="2400" baseline="30000" dirty="0" smtClean="0"/>
                <a:t>2</a:t>
              </a:r>
              <a:r>
                <a:rPr kumimoji="1" lang="en-US" altLang="ja-JP" sz="2400" dirty="0" smtClean="0"/>
                <a:t>	</a:t>
              </a:r>
              <a:r>
                <a:rPr kumimoji="1" lang="en-US" altLang="ja-JP" sz="2400" dirty="0" err="1" smtClean="0"/>
                <a:t>C</a:t>
              </a:r>
              <a:r>
                <a:rPr kumimoji="1" lang="en-US" altLang="ja-JP" sz="2400" baseline="30000" dirty="0" err="1" smtClean="0"/>
                <a:t>2</a:t>
              </a:r>
              <a:endParaRPr kumimoji="1" lang="en-US" altLang="ja-JP" sz="2400" baseline="30000" dirty="0" smtClean="0"/>
            </a:p>
            <a:p>
              <a:endParaRPr kumimoji="1" lang="en-US" altLang="ja-JP" sz="2400" dirty="0" smtClean="0"/>
            </a:p>
            <a:p>
              <a:r>
                <a:rPr lang="en-US" altLang="ja-JP" sz="2400" dirty="0" smtClean="0"/>
                <a:t>C</a:t>
              </a:r>
              <a:r>
                <a:rPr lang="en-US" altLang="ja-JP" sz="2400" baseline="30000" dirty="0" smtClean="0"/>
                <a:t>2</a:t>
              </a:r>
              <a:r>
                <a:rPr lang="en-US" altLang="ja-JP" sz="2400" dirty="0" smtClean="0"/>
                <a:t>	C	</a:t>
              </a:r>
              <a:r>
                <a:rPr lang="en-US" altLang="ja-JP" sz="2400" dirty="0" err="1" smtClean="0"/>
                <a:t>C</a:t>
              </a:r>
              <a:r>
                <a:rPr lang="en-US" altLang="ja-JP" sz="2400" dirty="0" smtClean="0"/>
                <a:t>	</a:t>
              </a:r>
              <a:r>
                <a:rPr lang="en-US" altLang="ja-JP" sz="2400" dirty="0" err="1" smtClean="0"/>
                <a:t>C</a:t>
              </a:r>
              <a:endParaRPr kumimoji="1" lang="ja-JP" altLang="en-US" sz="2400" dirty="0" smtClean="0"/>
            </a:p>
          </p:txBody>
        </p:sp>
        <p:sp>
          <p:nvSpPr>
            <p:cNvPr id="277" name="テキスト ボックス 276"/>
            <p:cNvSpPr txBox="1"/>
            <p:nvPr/>
          </p:nvSpPr>
          <p:spPr>
            <a:xfrm>
              <a:off x="4357686" y="4429132"/>
              <a:ext cx="420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:=</a:t>
              </a:r>
              <a:endParaRPr kumimoji="1" lang="ja-JP" altLang="en-US" sz="2400" dirty="0" smtClean="0"/>
            </a:p>
          </p:txBody>
        </p:sp>
        <p:sp>
          <p:nvSpPr>
            <p:cNvPr id="278" name="テキスト ボックス 277"/>
            <p:cNvSpPr txBox="1"/>
            <p:nvPr/>
          </p:nvSpPr>
          <p:spPr>
            <a:xfrm>
              <a:off x="5623422" y="4086059"/>
              <a:ext cx="311816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C</a:t>
              </a:r>
              <a:r>
                <a:rPr kumimoji="1" lang="en-US" altLang="ja-JP" sz="2400" baseline="30000" dirty="0" smtClean="0"/>
                <a:t>3</a:t>
              </a:r>
              <a:r>
                <a:rPr kumimoji="1" lang="en-US" altLang="ja-JP" sz="2400" dirty="0" smtClean="0"/>
                <a:t>	C</a:t>
              </a:r>
              <a:r>
                <a:rPr kumimoji="1" lang="en-US" altLang="ja-JP" sz="2400" baseline="30000" dirty="0" smtClean="0"/>
                <a:t>2</a:t>
              </a:r>
              <a:r>
                <a:rPr kumimoji="1" lang="en-US" altLang="ja-JP" sz="2400" dirty="0" smtClean="0"/>
                <a:t>	</a:t>
              </a:r>
              <a:r>
                <a:rPr kumimoji="1" lang="en-US" altLang="ja-JP" sz="2400" dirty="0" err="1" smtClean="0"/>
                <a:t>C</a:t>
              </a:r>
              <a:r>
                <a:rPr kumimoji="1" lang="en-US" altLang="ja-JP" sz="2400" baseline="30000" dirty="0" err="1" smtClean="0"/>
                <a:t>2</a:t>
              </a:r>
              <a:endParaRPr kumimoji="1" lang="en-US" altLang="ja-JP" sz="2400" baseline="30000" dirty="0" smtClean="0"/>
            </a:p>
            <a:p>
              <a:endParaRPr kumimoji="1" lang="en-US" altLang="ja-JP" sz="2400" dirty="0" smtClean="0"/>
            </a:p>
            <a:p>
              <a:r>
                <a:rPr lang="en-US" altLang="ja-JP" sz="2400" dirty="0" smtClean="0"/>
                <a:t>C</a:t>
              </a:r>
              <a:r>
                <a:rPr lang="en-US" altLang="ja-JP" sz="2400" baseline="30000" dirty="0" smtClean="0"/>
                <a:t>2</a:t>
              </a:r>
              <a:r>
                <a:rPr lang="en-US" altLang="ja-JP" sz="2400" dirty="0" smtClean="0"/>
                <a:t>	C	</a:t>
              </a:r>
              <a:r>
                <a:rPr lang="en-US" altLang="ja-JP" sz="2400" dirty="0" err="1" smtClean="0"/>
                <a:t>C</a:t>
              </a:r>
              <a:r>
                <a:rPr lang="en-US" altLang="ja-JP" sz="2400" dirty="0" smtClean="0"/>
                <a:t>	</a:t>
              </a:r>
              <a:r>
                <a:rPr lang="en-US" altLang="ja-JP" sz="2400" dirty="0" err="1" smtClean="0"/>
                <a:t>C</a:t>
              </a:r>
              <a:endParaRPr kumimoji="1" lang="ja-JP" altLang="en-US" sz="2400" dirty="0" smtClean="0"/>
            </a:p>
          </p:txBody>
        </p:sp>
        <p:sp>
          <p:nvSpPr>
            <p:cNvPr id="279" name="テキスト ボックス 278"/>
            <p:cNvSpPr txBox="1"/>
            <p:nvPr/>
          </p:nvSpPr>
          <p:spPr>
            <a:xfrm>
              <a:off x="6072198" y="5039037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×</a:t>
              </a:r>
              <a:endParaRPr kumimoji="1" lang="ja-JP" altLang="en-US" sz="2400" dirty="0" smtClean="0"/>
            </a:p>
          </p:txBody>
        </p:sp>
        <p:sp>
          <p:nvSpPr>
            <p:cNvPr id="280" name="テキスト ボックス 279"/>
            <p:cNvSpPr txBox="1"/>
            <p:nvPr/>
          </p:nvSpPr>
          <p:spPr>
            <a:xfrm>
              <a:off x="7027071" y="5000636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A</a:t>
              </a:r>
              <a:endParaRPr kumimoji="1" lang="ja-JP" altLang="en-US" sz="2400" dirty="0" smtClean="0"/>
            </a:p>
          </p:txBody>
        </p:sp>
        <p:grpSp>
          <p:nvGrpSpPr>
            <p:cNvPr id="281" name="グループ化 108"/>
            <p:cNvGrpSpPr/>
            <p:nvPr/>
          </p:nvGrpSpPr>
          <p:grpSpPr>
            <a:xfrm>
              <a:off x="5812625" y="3385721"/>
              <a:ext cx="2974217" cy="2257857"/>
              <a:chOff x="5143504" y="3385721"/>
              <a:chExt cx="2974217" cy="2257857"/>
            </a:xfrm>
          </p:grpSpPr>
          <p:grpSp>
            <p:nvGrpSpPr>
              <p:cNvPr id="324" name="グループ化 81"/>
              <p:cNvGrpSpPr/>
              <p:nvPr/>
            </p:nvGrpSpPr>
            <p:grpSpPr>
              <a:xfrm>
                <a:off x="5143504" y="4286256"/>
                <a:ext cx="2500330" cy="1357322"/>
                <a:chOff x="5143504" y="4286256"/>
                <a:chExt cx="2500330" cy="1357322"/>
              </a:xfrm>
            </p:grpSpPr>
            <p:grpSp>
              <p:nvGrpSpPr>
                <p:cNvPr id="326" name="グループ化 21"/>
                <p:cNvGrpSpPr/>
                <p:nvPr/>
              </p:nvGrpSpPr>
              <p:grpSpPr>
                <a:xfrm>
                  <a:off x="5429256" y="428625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349" name="直線矢印コネクタ 348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直線コネクタ 349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7" name="グループ化 21"/>
                <p:cNvGrpSpPr/>
                <p:nvPr/>
              </p:nvGrpSpPr>
              <p:grpSpPr>
                <a:xfrm>
                  <a:off x="5429256" y="500063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347" name="直線矢印コネクタ 54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8" name="直線コネクタ 55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8" name="グループ化 21"/>
                <p:cNvGrpSpPr/>
                <p:nvPr/>
              </p:nvGrpSpPr>
              <p:grpSpPr>
                <a:xfrm>
                  <a:off x="6273994" y="500063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345" name="直線矢印コネクタ 57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6" name="直線コネクタ 58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9" name="グループ化 21"/>
                <p:cNvGrpSpPr/>
                <p:nvPr/>
              </p:nvGrpSpPr>
              <p:grpSpPr>
                <a:xfrm>
                  <a:off x="7131250" y="500063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343" name="直線矢印コネクタ 342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4" name="直線コネクタ 343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0" name="グループ化 21"/>
                <p:cNvGrpSpPr/>
                <p:nvPr/>
              </p:nvGrpSpPr>
              <p:grpSpPr>
                <a:xfrm>
                  <a:off x="6286512" y="428625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341" name="直線矢印コネクタ 340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2" name="直線コネクタ 341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1" name="グループ化 21"/>
                <p:cNvGrpSpPr/>
                <p:nvPr/>
              </p:nvGrpSpPr>
              <p:grpSpPr>
                <a:xfrm rot="5400000">
                  <a:off x="4994369" y="4637187"/>
                  <a:ext cx="441146" cy="142876"/>
                  <a:chOff x="6643702" y="3357562"/>
                  <a:chExt cx="642942" cy="142876"/>
                </a:xfrm>
              </p:grpSpPr>
              <p:cxnSp>
                <p:nvCxnSpPr>
                  <p:cNvPr id="339" name="直線矢印コネクタ 338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0" name="直線コネクタ 339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2" name="グループ化 21"/>
                <p:cNvGrpSpPr/>
                <p:nvPr/>
              </p:nvGrpSpPr>
              <p:grpSpPr>
                <a:xfrm rot="5400000">
                  <a:off x="5851625" y="4637187"/>
                  <a:ext cx="441146" cy="142876"/>
                  <a:chOff x="6643702" y="3357562"/>
                  <a:chExt cx="642942" cy="142876"/>
                </a:xfrm>
              </p:grpSpPr>
              <p:cxnSp>
                <p:nvCxnSpPr>
                  <p:cNvPr id="337" name="直線矢印コネクタ 336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8" name="直線コネクタ 337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3" name="グループ化 21"/>
                <p:cNvGrpSpPr/>
                <p:nvPr/>
              </p:nvGrpSpPr>
              <p:grpSpPr>
                <a:xfrm rot="5400000">
                  <a:off x="6780319" y="4637187"/>
                  <a:ext cx="441146" cy="142876"/>
                  <a:chOff x="6643702" y="3357562"/>
                  <a:chExt cx="642942" cy="142876"/>
                </a:xfrm>
              </p:grpSpPr>
              <p:cxnSp>
                <p:nvCxnSpPr>
                  <p:cNvPr id="335" name="直線矢印コネクタ 334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6" name="直線コネクタ 335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4" name="直線コネクタ 333"/>
                <p:cNvCxnSpPr/>
                <p:nvPr/>
              </p:nvCxnSpPr>
              <p:spPr>
                <a:xfrm rot="5400000">
                  <a:off x="6929454" y="557214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5" name="円弧 324"/>
              <p:cNvSpPr/>
              <p:nvPr/>
            </p:nvSpPr>
            <p:spPr>
              <a:xfrm rot="8100000">
                <a:off x="5921721" y="3385721"/>
                <a:ext cx="2196000" cy="2196000"/>
              </a:xfrm>
              <a:prstGeom prst="arc">
                <a:avLst/>
              </a:prstGeom>
              <a:ln w="190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82" name="グループ化 21"/>
            <p:cNvGrpSpPr/>
            <p:nvPr/>
          </p:nvGrpSpPr>
          <p:grpSpPr>
            <a:xfrm>
              <a:off x="1643042" y="4286256"/>
              <a:ext cx="512584" cy="142876"/>
              <a:chOff x="6643702" y="3357562"/>
              <a:chExt cx="642942" cy="142876"/>
            </a:xfrm>
          </p:grpSpPr>
          <p:cxnSp>
            <p:nvCxnSpPr>
              <p:cNvPr id="322" name="直線矢印コネクタ 321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直線コネクタ 322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3" name="グループ化 21"/>
            <p:cNvGrpSpPr/>
            <p:nvPr/>
          </p:nvGrpSpPr>
          <p:grpSpPr>
            <a:xfrm>
              <a:off x="1643042" y="5000636"/>
              <a:ext cx="512584" cy="142876"/>
              <a:chOff x="6643702" y="3357562"/>
              <a:chExt cx="642942" cy="142876"/>
            </a:xfrm>
          </p:grpSpPr>
          <p:cxnSp>
            <p:nvCxnSpPr>
              <p:cNvPr id="320" name="直線矢印コネクタ 319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直線コネクタ 320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4" name="グループ化 21"/>
            <p:cNvGrpSpPr/>
            <p:nvPr/>
          </p:nvGrpSpPr>
          <p:grpSpPr>
            <a:xfrm>
              <a:off x="3345036" y="5000636"/>
              <a:ext cx="512584" cy="142876"/>
              <a:chOff x="6643702" y="3357562"/>
              <a:chExt cx="642942" cy="142876"/>
            </a:xfrm>
          </p:grpSpPr>
          <p:cxnSp>
            <p:nvCxnSpPr>
              <p:cNvPr id="318" name="直線矢印コネクタ 317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直線コネクタ 318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5" name="グループ化 21"/>
            <p:cNvGrpSpPr/>
            <p:nvPr/>
          </p:nvGrpSpPr>
          <p:grpSpPr>
            <a:xfrm>
              <a:off x="2500298" y="4286256"/>
              <a:ext cx="512584" cy="142876"/>
              <a:chOff x="6643702" y="3357562"/>
              <a:chExt cx="642942" cy="142876"/>
            </a:xfrm>
          </p:grpSpPr>
          <p:cxnSp>
            <p:nvCxnSpPr>
              <p:cNvPr id="316" name="直線矢印コネクタ 315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直線コネクタ 316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グループ化 21"/>
            <p:cNvGrpSpPr/>
            <p:nvPr/>
          </p:nvGrpSpPr>
          <p:grpSpPr>
            <a:xfrm rot="5400000">
              <a:off x="1208155" y="4637187"/>
              <a:ext cx="441146" cy="142876"/>
              <a:chOff x="6643702" y="3357562"/>
              <a:chExt cx="642942" cy="142876"/>
            </a:xfrm>
          </p:grpSpPr>
          <p:cxnSp>
            <p:nvCxnSpPr>
              <p:cNvPr id="314" name="直線矢印コネクタ 313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直線コネクタ 314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グループ化 21"/>
            <p:cNvGrpSpPr/>
            <p:nvPr/>
          </p:nvGrpSpPr>
          <p:grpSpPr>
            <a:xfrm rot="5400000">
              <a:off x="2994105" y="4637187"/>
              <a:ext cx="441146" cy="142876"/>
              <a:chOff x="6643702" y="3357562"/>
              <a:chExt cx="642942" cy="142876"/>
            </a:xfrm>
          </p:grpSpPr>
          <p:cxnSp>
            <p:nvCxnSpPr>
              <p:cNvPr id="312" name="直線矢印コネクタ 311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8" name="直線コネクタ 287"/>
            <p:cNvCxnSpPr/>
            <p:nvPr/>
          </p:nvCxnSpPr>
          <p:spPr>
            <a:xfrm rot="5400000">
              <a:off x="3143240" y="5572140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円弧 288"/>
            <p:cNvSpPr/>
            <p:nvPr/>
          </p:nvSpPr>
          <p:spPr>
            <a:xfrm rot="8100000">
              <a:off x="2135507" y="3385721"/>
              <a:ext cx="2196000" cy="2196000"/>
            </a:xfrm>
            <a:prstGeom prst="arc">
              <a:avLst/>
            </a:prstGeom>
            <a:ln w="1905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0" name="テキスト ボックス 289"/>
            <p:cNvSpPr txBox="1"/>
            <p:nvPr/>
          </p:nvSpPr>
          <p:spPr>
            <a:xfrm>
              <a:off x="2000232" y="4477416"/>
              <a:ext cx="5790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00FF"/>
                  </a:solidFill>
                </a:rPr>
                <a:t>F</a:t>
              </a:r>
              <a:r>
                <a:rPr lang="en-US" altLang="ja-JP" sz="2800" spc="-600" baseline="30000" dirty="0" smtClean="0">
                  <a:solidFill>
                    <a:srgbClr val="0000FF"/>
                  </a:solidFill>
                </a:rPr>
                <a:t>&gt;&gt;</a:t>
              </a:r>
              <a:r>
                <a:rPr lang="en-US" altLang="ja-JP" sz="2800" baseline="30000" dirty="0" smtClean="0">
                  <a:solidFill>
                    <a:srgbClr val="0000FF"/>
                  </a:solidFill>
                </a:rPr>
                <a:t>&gt;</a:t>
              </a:r>
              <a:endParaRPr kumimoji="1" lang="ja-JP" altLang="en-US" sz="24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291" name="テキスト ボックス 12"/>
            <p:cNvSpPr txBox="1"/>
            <p:nvPr/>
          </p:nvSpPr>
          <p:spPr>
            <a:xfrm rot="5400000">
              <a:off x="2436860" y="458000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>
                  <a:solidFill>
                    <a:srgbClr val="0000FF"/>
                  </a:solidFill>
                </a:rPr>
                <a:t>⇒</a:t>
              </a:r>
              <a:endParaRPr kumimoji="1" lang="ja-JP" altLang="en-US" sz="20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292" name="テキスト ボックス 12"/>
            <p:cNvSpPr txBox="1"/>
            <p:nvPr/>
          </p:nvSpPr>
          <p:spPr>
            <a:xfrm rot="5400000">
              <a:off x="6249253" y="458000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/>
                <a:t>⇒</a:t>
              </a:r>
              <a:endParaRPr kumimoji="1" lang="ja-JP" altLang="en-US" sz="2000" dirty="0" smtClean="0"/>
            </a:p>
          </p:txBody>
        </p:sp>
        <p:sp>
          <p:nvSpPr>
            <p:cNvPr id="293" name="テキスト ボックス 12"/>
            <p:cNvSpPr txBox="1"/>
            <p:nvPr/>
          </p:nvSpPr>
          <p:spPr>
            <a:xfrm rot="5400000">
              <a:off x="7249385" y="458000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/>
                <a:t>⇒</a:t>
              </a:r>
              <a:endParaRPr kumimoji="1" lang="ja-JP" altLang="en-US" sz="2000" dirty="0" smtClean="0"/>
            </a:p>
          </p:txBody>
        </p:sp>
        <p:sp>
          <p:nvSpPr>
            <p:cNvPr id="294" name="テキスト ボックス 12"/>
            <p:cNvSpPr txBox="1"/>
            <p:nvPr/>
          </p:nvSpPr>
          <p:spPr>
            <a:xfrm rot="5400000">
              <a:off x="7593445" y="515151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/>
                <a:t>⇒</a:t>
              </a:r>
              <a:endParaRPr kumimoji="1" lang="ja-JP" altLang="en-US" sz="2000" dirty="0" smtClean="0"/>
            </a:p>
          </p:txBody>
        </p:sp>
        <p:sp>
          <p:nvSpPr>
            <p:cNvPr id="295" name="テキスト ボックス 294"/>
            <p:cNvSpPr txBox="1"/>
            <p:nvPr/>
          </p:nvSpPr>
          <p:spPr>
            <a:xfrm>
              <a:off x="7312823" y="5110475"/>
              <a:ext cx="4154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600" dirty="0" smtClean="0"/>
                <a:t>&gt;&gt;&gt;</a:t>
              </a:r>
              <a:endParaRPr kumimoji="1" lang="ja-JP" altLang="en-US" sz="2400" spc="-600" dirty="0" smtClean="0"/>
            </a:p>
          </p:txBody>
        </p:sp>
        <p:sp>
          <p:nvSpPr>
            <p:cNvPr id="296" name="テキスト ボックス 295"/>
            <p:cNvSpPr txBox="1"/>
            <p:nvPr/>
          </p:nvSpPr>
          <p:spPr>
            <a:xfrm>
              <a:off x="6041671" y="4500570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≅</a:t>
              </a:r>
              <a:endParaRPr kumimoji="1" lang="ja-JP" altLang="en-US" sz="2400" dirty="0" smtClean="0"/>
            </a:p>
          </p:txBody>
        </p:sp>
        <p:sp>
          <p:nvSpPr>
            <p:cNvPr id="297" name="テキスト ボックス 296"/>
            <p:cNvSpPr txBox="1"/>
            <p:nvPr/>
          </p:nvSpPr>
          <p:spPr>
            <a:xfrm>
              <a:off x="6741319" y="4590644"/>
              <a:ext cx="7760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second</a:t>
              </a:r>
              <a:endParaRPr kumimoji="1" lang="ja-JP" altLang="en-US" sz="1600" dirty="0" smtClean="0"/>
            </a:p>
          </p:txBody>
        </p:sp>
        <p:sp>
          <p:nvSpPr>
            <p:cNvPr id="298" name="テキスト ボックス 297"/>
            <p:cNvSpPr txBox="1"/>
            <p:nvPr/>
          </p:nvSpPr>
          <p:spPr>
            <a:xfrm>
              <a:off x="6867285" y="3896029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C×</a:t>
              </a:r>
              <a:r>
                <a:rPr lang="en-US" altLang="ja-JP" sz="2400" dirty="0" smtClean="0"/>
                <a:t>A</a:t>
              </a:r>
              <a:endParaRPr kumimoji="1" lang="ja-JP" altLang="en-US" sz="2400" dirty="0" smtClean="0"/>
            </a:p>
          </p:txBody>
        </p:sp>
        <p:sp>
          <p:nvSpPr>
            <p:cNvPr id="299" name="テキスト ボックス 298"/>
            <p:cNvSpPr txBox="1"/>
            <p:nvPr/>
          </p:nvSpPr>
          <p:spPr>
            <a:xfrm>
              <a:off x="7955765" y="5000636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A</a:t>
              </a:r>
              <a:endParaRPr kumimoji="1" lang="ja-JP" altLang="en-US" sz="2400" dirty="0" smtClean="0"/>
            </a:p>
          </p:txBody>
        </p:sp>
        <p:sp>
          <p:nvSpPr>
            <p:cNvPr id="300" name="テキスト ボックス 299"/>
            <p:cNvSpPr txBox="1"/>
            <p:nvPr/>
          </p:nvSpPr>
          <p:spPr>
            <a:xfrm>
              <a:off x="7527137" y="5539103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A</a:t>
              </a:r>
              <a:endParaRPr kumimoji="1" lang="ja-JP" altLang="en-US" sz="2400" dirty="0" smtClean="0"/>
            </a:p>
          </p:txBody>
        </p:sp>
        <p:sp>
          <p:nvSpPr>
            <p:cNvPr id="301" name="テキスト ボックス 300"/>
            <p:cNvSpPr txBox="1"/>
            <p:nvPr/>
          </p:nvSpPr>
          <p:spPr>
            <a:xfrm>
              <a:off x="5812625" y="3857628"/>
              <a:ext cx="910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C× (×)</a:t>
              </a:r>
              <a:endParaRPr kumimoji="1" lang="ja-JP" altLang="en-US" sz="2400" dirty="0" smtClean="0"/>
            </a:p>
          </p:txBody>
        </p:sp>
        <p:sp>
          <p:nvSpPr>
            <p:cNvPr id="302" name="テキスト ボックス 301"/>
            <p:cNvSpPr txBox="1"/>
            <p:nvPr/>
          </p:nvSpPr>
          <p:spPr>
            <a:xfrm>
              <a:off x="4929190" y="4429132"/>
              <a:ext cx="910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(×)× C</a:t>
              </a:r>
              <a:endParaRPr kumimoji="1" lang="ja-JP" altLang="en-US" sz="2400" dirty="0" smtClean="0"/>
            </a:p>
          </p:txBody>
        </p:sp>
        <p:sp>
          <p:nvSpPr>
            <p:cNvPr id="303" name="テキスト ボックス 302"/>
            <p:cNvSpPr txBox="1"/>
            <p:nvPr/>
          </p:nvSpPr>
          <p:spPr>
            <a:xfrm>
              <a:off x="6357950" y="4357694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×</a:t>
              </a:r>
              <a:endParaRPr kumimoji="1" lang="ja-JP" altLang="en-US" sz="2400" dirty="0" smtClean="0"/>
            </a:p>
          </p:txBody>
        </p:sp>
        <p:sp>
          <p:nvSpPr>
            <p:cNvPr id="304" name="テキスト ボックス 303"/>
            <p:cNvSpPr txBox="1"/>
            <p:nvPr/>
          </p:nvSpPr>
          <p:spPr>
            <a:xfrm>
              <a:off x="7631316" y="4467533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×</a:t>
              </a:r>
              <a:endParaRPr kumimoji="1" lang="ja-JP" altLang="en-US" sz="2400" dirty="0" smtClean="0"/>
            </a:p>
          </p:txBody>
        </p:sp>
        <p:grpSp>
          <p:nvGrpSpPr>
            <p:cNvPr id="305" name="グループ化 196"/>
            <p:cNvGrpSpPr/>
            <p:nvPr/>
          </p:nvGrpSpPr>
          <p:grpSpPr>
            <a:xfrm>
              <a:off x="500034" y="3857628"/>
              <a:ext cx="3143272" cy="2143140"/>
              <a:chOff x="91113" y="3857628"/>
              <a:chExt cx="3143272" cy="2143140"/>
            </a:xfrm>
          </p:grpSpPr>
          <p:sp>
            <p:nvSpPr>
              <p:cNvPr id="306" name="テキスト ボックス 305"/>
              <p:cNvSpPr txBox="1"/>
              <p:nvPr/>
            </p:nvSpPr>
            <p:spPr>
              <a:xfrm>
                <a:off x="1234121" y="5039037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×</a:t>
                </a:r>
                <a:endParaRPr kumimoji="1" lang="ja-JP" altLang="en-US" sz="2400" dirty="0" smtClean="0"/>
              </a:p>
            </p:txBody>
          </p:sp>
          <p:sp>
            <p:nvSpPr>
              <p:cNvPr id="307" name="テキスト ボックス 306"/>
              <p:cNvSpPr txBox="1"/>
              <p:nvPr/>
            </p:nvSpPr>
            <p:spPr>
              <a:xfrm>
                <a:off x="2029208" y="3896029"/>
                <a:ext cx="7312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C×</a:t>
                </a:r>
                <a:r>
                  <a:rPr lang="en-US" altLang="ja-JP" sz="2400" dirty="0" smtClean="0"/>
                  <a:t>A</a:t>
                </a:r>
                <a:endParaRPr kumimoji="1" lang="ja-JP" altLang="en-US" sz="2400" dirty="0" smtClean="0"/>
              </a:p>
            </p:txBody>
          </p:sp>
          <p:sp>
            <p:nvSpPr>
              <p:cNvPr id="308" name="テキスト ボックス 307"/>
              <p:cNvSpPr txBox="1"/>
              <p:nvPr/>
            </p:nvSpPr>
            <p:spPr>
              <a:xfrm>
                <a:off x="2689060" y="5539103"/>
                <a:ext cx="3113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A</a:t>
                </a:r>
                <a:endParaRPr kumimoji="1" lang="ja-JP" altLang="en-US" sz="2400" dirty="0" smtClean="0"/>
              </a:p>
            </p:txBody>
          </p:sp>
          <p:sp>
            <p:nvSpPr>
              <p:cNvPr id="309" name="テキスト ボックス 308"/>
              <p:cNvSpPr txBox="1"/>
              <p:nvPr/>
            </p:nvSpPr>
            <p:spPr>
              <a:xfrm>
                <a:off x="974548" y="3857628"/>
                <a:ext cx="9108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C× (×)</a:t>
                </a:r>
                <a:endParaRPr kumimoji="1" lang="ja-JP" altLang="en-US" sz="2400" dirty="0" smtClean="0"/>
              </a:p>
            </p:txBody>
          </p:sp>
          <p:sp>
            <p:nvSpPr>
              <p:cNvPr id="310" name="テキスト ボックス 309"/>
              <p:cNvSpPr txBox="1"/>
              <p:nvPr/>
            </p:nvSpPr>
            <p:spPr>
              <a:xfrm>
                <a:off x="91113" y="4429132"/>
                <a:ext cx="9108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(×)× C</a:t>
                </a:r>
                <a:endParaRPr kumimoji="1" lang="ja-JP" altLang="en-US" sz="2400" dirty="0" smtClean="0"/>
              </a:p>
            </p:txBody>
          </p:sp>
          <p:sp>
            <p:nvSpPr>
              <p:cNvPr id="311" name="テキスト ボックス 310"/>
              <p:cNvSpPr txBox="1"/>
              <p:nvPr/>
            </p:nvSpPr>
            <p:spPr>
              <a:xfrm>
                <a:off x="2793239" y="4467533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×</a:t>
                </a:r>
                <a:endParaRPr kumimoji="1" lang="ja-JP" altLang="en-US" sz="2400" dirty="0" smtClean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Proof in Prof</a:t>
            </a:r>
            <a:endParaRPr kumimoji="1" lang="ja-JP" altLang="en-US" dirty="0"/>
          </a:p>
        </p:txBody>
      </p:sp>
      <p:grpSp>
        <p:nvGrpSpPr>
          <p:cNvPr id="189" name="グループ化 188"/>
          <p:cNvGrpSpPr/>
          <p:nvPr/>
        </p:nvGrpSpPr>
        <p:grpSpPr>
          <a:xfrm>
            <a:off x="428596" y="3429000"/>
            <a:ext cx="8286808" cy="2615047"/>
            <a:chOff x="500034" y="3385721"/>
            <a:chExt cx="8286808" cy="2615047"/>
          </a:xfrm>
        </p:grpSpPr>
        <p:sp>
          <p:nvSpPr>
            <p:cNvPr id="191" name="テキスト ボックス 190"/>
            <p:cNvSpPr txBox="1"/>
            <p:nvPr/>
          </p:nvSpPr>
          <p:spPr>
            <a:xfrm>
              <a:off x="1142976" y="4086059"/>
              <a:ext cx="311816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C</a:t>
              </a:r>
              <a:r>
                <a:rPr kumimoji="1" lang="en-US" altLang="ja-JP" sz="2400" baseline="30000" dirty="0" smtClean="0"/>
                <a:t>3</a:t>
              </a:r>
              <a:r>
                <a:rPr kumimoji="1" lang="en-US" altLang="ja-JP" sz="2400" dirty="0" smtClean="0"/>
                <a:t>	C</a:t>
              </a:r>
              <a:r>
                <a:rPr kumimoji="1" lang="en-US" altLang="ja-JP" sz="2400" baseline="30000" dirty="0" smtClean="0"/>
                <a:t>2</a:t>
              </a:r>
              <a:r>
                <a:rPr kumimoji="1" lang="en-US" altLang="ja-JP" sz="2400" dirty="0" smtClean="0"/>
                <a:t>	</a:t>
              </a:r>
              <a:r>
                <a:rPr kumimoji="1" lang="en-US" altLang="ja-JP" sz="2400" dirty="0" err="1" smtClean="0"/>
                <a:t>C</a:t>
              </a:r>
              <a:r>
                <a:rPr kumimoji="1" lang="en-US" altLang="ja-JP" sz="2400" baseline="30000" dirty="0" err="1" smtClean="0"/>
                <a:t>2</a:t>
              </a:r>
              <a:endParaRPr kumimoji="1" lang="en-US" altLang="ja-JP" sz="2400" baseline="30000" dirty="0" smtClean="0"/>
            </a:p>
            <a:p>
              <a:endParaRPr kumimoji="1" lang="en-US" altLang="ja-JP" sz="2400" dirty="0" smtClean="0"/>
            </a:p>
            <a:p>
              <a:r>
                <a:rPr lang="en-US" altLang="ja-JP" sz="2400" dirty="0" smtClean="0"/>
                <a:t>C</a:t>
              </a:r>
              <a:r>
                <a:rPr lang="en-US" altLang="ja-JP" sz="2400" baseline="30000" dirty="0" smtClean="0"/>
                <a:t>2</a:t>
              </a:r>
              <a:r>
                <a:rPr lang="en-US" altLang="ja-JP" sz="2400" dirty="0" smtClean="0"/>
                <a:t>	C	</a:t>
              </a:r>
              <a:r>
                <a:rPr lang="en-US" altLang="ja-JP" sz="2400" dirty="0" err="1" smtClean="0"/>
                <a:t>C</a:t>
              </a:r>
              <a:r>
                <a:rPr lang="en-US" altLang="ja-JP" sz="2400" dirty="0" smtClean="0"/>
                <a:t>	</a:t>
              </a:r>
              <a:r>
                <a:rPr lang="en-US" altLang="ja-JP" sz="2400" dirty="0" err="1" smtClean="0"/>
                <a:t>C</a:t>
              </a:r>
              <a:endParaRPr kumimoji="1" lang="ja-JP" altLang="en-US" sz="2400" dirty="0" smtClean="0"/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4357686" y="4429132"/>
              <a:ext cx="420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:=</a:t>
              </a:r>
              <a:endParaRPr kumimoji="1" lang="ja-JP" altLang="en-US" sz="2400" dirty="0" smtClean="0"/>
            </a:p>
          </p:txBody>
        </p:sp>
        <p:sp>
          <p:nvSpPr>
            <p:cNvPr id="197" name="テキスト ボックス 196"/>
            <p:cNvSpPr txBox="1"/>
            <p:nvPr/>
          </p:nvSpPr>
          <p:spPr>
            <a:xfrm>
              <a:off x="5623422" y="4086059"/>
              <a:ext cx="311816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C</a:t>
              </a:r>
              <a:r>
                <a:rPr kumimoji="1" lang="en-US" altLang="ja-JP" sz="2400" baseline="30000" dirty="0" smtClean="0"/>
                <a:t>3</a:t>
              </a:r>
              <a:r>
                <a:rPr kumimoji="1" lang="en-US" altLang="ja-JP" sz="2400" dirty="0" smtClean="0"/>
                <a:t>	C</a:t>
              </a:r>
              <a:r>
                <a:rPr kumimoji="1" lang="en-US" altLang="ja-JP" sz="2400" baseline="30000" dirty="0" smtClean="0"/>
                <a:t>2</a:t>
              </a:r>
              <a:r>
                <a:rPr kumimoji="1" lang="en-US" altLang="ja-JP" sz="2400" dirty="0" smtClean="0"/>
                <a:t>	</a:t>
              </a:r>
              <a:r>
                <a:rPr kumimoji="1" lang="en-US" altLang="ja-JP" sz="2400" dirty="0" err="1" smtClean="0"/>
                <a:t>C</a:t>
              </a:r>
              <a:r>
                <a:rPr kumimoji="1" lang="en-US" altLang="ja-JP" sz="2400" baseline="30000" dirty="0" err="1" smtClean="0"/>
                <a:t>2</a:t>
              </a:r>
              <a:endParaRPr kumimoji="1" lang="en-US" altLang="ja-JP" sz="2400" baseline="30000" dirty="0" smtClean="0"/>
            </a:p>
            <a:p>
              <a:endParaRPr kumimoji="1" lang="en-US" altLang="ja-JP" sz="2400" dirty="0" smtClean="0"/>
            </a:p>
            <a:p>
              <a:r>
                <a:rPr lang="en-US" altLang="ja-JP" sz="2400" dirty="0" smtClean="0"/>
                <a:t>C</a:t>
              </a:r>
              <a:r>
                <a:rPr lang="en-US" altLang="ja-JP" sz="2400" baseline="30000" dirty="0" smtClean="0"/>
                <a:t>2</a:t>
              </a:r>
              <a:r>
                <a:rPr lang="en-US" altLang="ja-JP" sz="2400" dirty="0" smtClean="0"/>
                <a:t>	C	</a:t>
              </a:r>
              <a:r>
                <a:rPr lang="en-US" altLang="ja-JP" sz="2400" dirty="0" err="1" smtClean="0"/>
                <a:t>C</a:t>
              </a:r>
              <a:r>
                <a:rPr lang="en-US" altLang="ja-JP" sz="2400" dirty="0" smtClean="0"/>
                <a:t>	</a:t>
              </a:r>
              <a:r>
                <a:rPr lang="en-US" altLang="ja-JP" sz="2400" dirty="0" err="1" smtClean="0"/>
                <a:t>C</a:t>
              </a:r>
              <a:endParaRPr kumimoji="1" lang="ja-JP" altLang="en-US" sz="2400" dirty="0" smtClean="0"/>
            </a:p>
          </p:txBody>
        </p:sp>
        <p:sp>
          <p:nvSpPr>
            <p:cNvPr id="198" name="テキスト ボックス 197"/>
            <p:cNvSpPr txBox="1"/>
            <p:nvPr/>
          </p:nvSpPr>
          <p:spPr>
            <a:xfrm>
              <a:off x="6072198" y="5039037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×</a:t>
              </a:r>
              <a:endParaRPr kumimoji="1" lang="ja-JP" altLang="en-US" sz="2400" dirty="0" smtClean="0"/>
            </a:p>
          </p:txBody>
        </p:sp>
        <p:sp>
          <p:nvSpPr>
            <p:cNvPr id="199" name="テキスト ボックス 198"/>
            <p:cNvSpPr txBox="1"/>
            <p:nvPr/>
          </p:nvSpPr>
          <p:spPr>
            <a:xfrm>
              <a:off x="7027071" y="5000636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A</a:t>
              </a:r>
              <a:endParaRPr kumimoji="1" lang="ja-JP" altLang="en-US" sz="2400" dirty="0" smtClean="0"/>
            </a:p>
          </p:txBody>
        </p:sp>
        <p:grpSp>
          <p:nvGrpSpPr>
            <p:cNvPr id="200" name="グループ化 108"/>
            <p:cNvGrpSpPr/>
            <p:nvPr/>
          </p:nvGrpSpPr>
          <p:grpSpPr>
            <a:xfrm>
              <a:off x="5812625" y="3385721"/>
              <a:ext cx="2974217" cy="2257857"/>
              <a:chOff x="5143504" y="3385721"/>
              <a:chExt cx="2974217" cy="2257857"/>
            </a:xfrm>
          </p:grpSpPr>
          <p:grpSp>
            <p:nvGrpSpPr>
              <p:cNvPr id="243" name="グループ化 81"/>
              <p:cNvGrpSpPr/>
              <p:nvPr/>
            </p:nvGrpSpPr>
            <p:grpSpPr>
              <a:xfrm>
                <a:off x="5143504" y="4286256"/>
                <a:ext cx="2500330" cy="1357322"/>
                <a:chOff x="5143504" y="4286256"/>
                <a:chExt cx="2500330" cy="1357322"/>
              </a:xfrm>
            </p:grpSpPr>
            <p:grpSp>
              <p:nvGrpSpPr>
                <p:cNvPr id="245" name="グループ化 21"/>
                <p:cNvGrpSpPr/>
                <p:nvPr/>
              </p:nvGrpSpPr>
              <p:grpSpPr>
                <a:xfrm>
                  <a:off x="5429256" y="428625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268" name="直線矢印コネクタ 267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直線コネクタ 268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6" name="グループ化 21"/>
                <p:cNvGrpSpPr/>
                <p:nvPr/>
              </p:nvGrpSpPr>
              <p:grpSpPr>
                <a:xfrm>
                  <a:off x="5429256" y="500063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266" name="直線矢印コネクタ 54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直線コネクタ 55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7" name="グループ化 21"/>
                <p:cNvGrpSpPr/>
                <p:nvPr/>
              </p:nvGrpSpPr>
              <p:grpSpPr>
                <a:xfrm>
                  <a:off x="6273994" y="500063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264" name="直線矢印コネクタ 57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直線コネクタ 58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8" name="グループ化 21"/>
                <p:cNvGrpSpPr/>
                <p:nvPr/>
              </p:nvGrpSpPr>
              <p:grpSpPr>
                <a:xfrm>
                  <a:off x="7131250" y="500063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262" name="直線矢印コネクタ 261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直線コネクタ 262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グループ化 21"/>
                <p:cNvGrpSpPr/>
                <p:nvPr/>
              </p:nvGrpSpPr>
              <p:grpSpPr>
                <a:xfrm>
                  <a:off x="6286512" y="4286256"/>
                  <a:ext cx="512584" cy="142876"/>
                  <a:chOff x="6643702" y="3357562"/>
                  <a:chExt cx="642942" cy="142876"/>
                </a:xfrm>
              </p:grpSpPr>
              <p:cxnSp>
                <p:nvCxnSpPr>
                  <p:cNvPr id="260" name="直線矢印コネクタ 259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直線コネクタ 260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0" name="グループ化 21"/>
                <p:cNvGrpSpPr/>
                <p:nvPr/>
              </p:nvGrpSpPr>
              <p:grpSpPr>
                <a:xfrm rot="5400000">
                  <a:off x="4994369" y="4637187"/>
                  <a:ext cx="441146" cy="142876"/>
                  <a:chOff x="6643702" y="3357562"/>
                  <a:chExt cx="642942" cy="142876"/>
                </a:xfrm>
              </p:grpSpPr>
              <p:cxnSp>
                <p:nvCxnSpPr>
                  <p:cNvPr id="258" name="直線矢印コネクタ 257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直線コネクタ 258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1" name="グループ化 21"/>
                <p:cNvGrpSpPr/>
                <p:nvPr/>
              </p:nvGrpSpPr>
              <p:grpSpPr>
                <a:xfrm rot="5400000">
                  <a:off x="5851625" y="4637187"/>
                  <a:ext cx="441146" cy="142876"/>
                  <a:chOff x="6643702" y="3357562"/>
                  <a:chExt cx="642942" cy="142876"/>
                </a:xfrm>
              </p:grpSpPr>
              <p:cxnSp>
                <p:nvCxnSpPr>
                  <p:cNvPr id="256" name="直線矢印コネクタ 255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直線コネクタ 256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2" name="グループ化 21"/>
                <p:cNvGrpSpPr/>
                <p:nvPr/>
              </p:nvGrpSpPr>
              <p:grpSpPr>
                <a:xfrm rot="5400000">
                  <a:off x="6780319" y="4637187"/>
                  <a:ext cx="441146" cy="142876"/>
                  <a:chOff x="6643702" y="3357562"/>
                  <a:chExt cx="642942" cy="142876"/>
                </a:xfrm>
              </p:grpSpPr>
              <p:cxnSp>
                <p:nvCxnSpPr>
                  <p:cNvPr id="254" name="直線矢印コネクタ 253"/>
                  <p:cNvCxnSpPr/>
                  <p:nvPr/>
                </p:nvCxnSpPr>
                <p:spPr>
                  <a:xfrm>
                    <a:off x="6643702" y="3429000"/>
                    <a:ext cx="642942" cy="1588"/>
                  </a:xfrm>
                  <a:prstGeom prst="straightConnector1">
                    <a:avLst/>
                  </a:prstGeom>
                  <a:ln w="19050" cap="sq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5" name="直線コネクタ 254"/>
                  <p:cNvCxnSpPr/>
                  <p:nvPr/>
                </p:nvCxnSpPr>
                <p:spPr>
                  <a:xfrm rot="5400000">
                    <a:off x="6858016" y="3429000"/>
                    <a:ext cx="142876" cy="0"/>
                  </a:xfrm>
                  <a:prstGeom prst="line">
                    <a:avLst/>
                  </a:prstGeom>
                  <a:ln w="3175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3" name="直線コネクタ 252"/>
                <p:cNvCxnSpPr/>
                <p:nvPr/>
              </p:nvCxnSpPr>
              <p:spPr>
                <a:xfrm rot="5400000">
                  <a:off x="6929454" y="557214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4" name="円弧 243"/>
              <p:cNvSpPr/>
              <p:nvPr/>
            </p:nvSpPr>
            <p:spPr>
              <a:xfrm rot="8100000">
                <a:off x="5921721" y="3385721"/>
                <a:ext cx="2196000" cy="2196000"/>
              </a:xfrm>
              <a:prstGeom prst="arc">
                <a:avLst/>
              </a:prstGeom>
              <a:ln w="190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01" name="グループ化 21"/>
            <p:cNvGrpSpPr/>
            <p:nvPr/>
          </p:nvGrpSpPr>
          <p:grpSpPr>
            <a:xfrm>
              <a:off x="1643042" y="4286256"/>
              <a:ext cx="512584" cy="142876"/>
              <a:chOff x="6643702" y="3357562"/>
              <a:chExt cx="642942" cy="142876"/>
            </a:xfrm>
          </p:grpSpPr>
          <p:cxnSp>
            <p:nvCxnSpPr>
              <p:cNvPr id="241" name="直線矢印コネクタ 240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直線コネクタ 241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グループ化 21"/>
            <p:cNvGrpSpPr/>
            <p:nvPr/>
          </p:nvGrpSpPr>
          <p:grpSpPr>
            <a:xfrm>
              <a:off x="1643042" y="5000636"/>
              <a:ext cx="512584" cy="142876"/>
              <a:chOff x="6643702" y="3357562"/>
              <a:chExt cx="642942" cy="142876"/>
            </a:xfrm>
          </p:grpSpPr>
          <p:cxnSp>
            <p:nvCxnSpPr>
              <p:cNvPr id="239" name="直線矢印コネクタ 238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線コネクタ 239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グループ化 21"/>
            <p:cNvGrpSpPr/>
            <p:nvPr/>
          </p:nvGrpSpPr>
          <p:grpSpPr>
            <a:xfrm>
              <a:off x="3345036" y="5000636"/>
              <a:ext cx="512584" cy="142876"/>
              <a:chOff x="6643702" y="3357562"/>
              <a:chExt cx="642942" cy="142876"/>
            </a:xfrm>
          </p:grpSpPr>
          <p:cxnSp>
            <p:nvCxnSpPr>
              <p:cNvPr id="237" name="直線矢印コネクタ 236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線コネクタ 237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グループ化 21"/>
            <p:cNvGrpSpPr/>
            <p:nvPr/>
          </p:nvGrpSpPr>
          <p:grpSpPr>
            <a:xfrm>
              <a:off x="2500298" y="4286256"/>
              <a:ext cx="512584" cy="142876"/>
              <a:chOff x="6643702" y="3357562"/>
              <a:chExt cx="642942" cy="142876"/>
            </a:xfrm>
          </p:grpSpPr>
          <p:cxnSp>
            <p:nvCxnSpPr>
              <p:cNvPr id="235" name="直線矢印コネクタ 234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コネクタ 235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グループ化 21"/>
            <p:cNvGrpSpPr/>
            <p:nvPr/>
          </p:nvGrpSpPr>
          <p:grpSpPr>
            <a:xfrm rot="5400000">
              <a:off x="1208155" y="4637187"/>
              <a:ext cx="441146" cy="142876"/>
              <a:chOff x="6643702" y="3357562"/>
              <a:chExt cx="642942" cy="142876"/>
            </a:xfrm>
          </p:grpSpPr>
          <p:cxnSp>
            <p:nvCxnSpPr>
              <p:cNvPr id="233" name="直線矢印コネクタ 232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コネクタ 233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グループ化 21"/>
            <p:cNvGrpSpPr/>
            <p:nvPr/>
          </p:nvGrpSpPr>
          <p:grpSpPr>
            <a:xfrm rot="5400000">
              <a:off x="2994105" y="4637187"/>
              <a:ext cx="441146" cy="142876"/>
              <a:chOff x="6643702" y="3357562"/>
              <a:chExt cx="642942" cy="142876"/>
            </a:xfrm>
          </p:grpSpPr>
          <p:cxnSp>
            <p:nvCxnSpPr>
              <p:cNvPr id="231" name="直線矢印コネクタ 230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コネクタ 231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7" name="直線コネクタ 206"/>
            <p:cNvCxnSpPr/>
            <p:nvPr/>
          </p:nvCxnSpPr>
          <p:spPr>
            <a:xfrm rot="5400000">
              <a:off x="3143240" y="5572140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円弧 207"/>
            <p:cNvSpPr/>
            <p:nvPr/>
          </p:nvSpPr>
          <p:spPr>
            <a:xfrm rot="8100000">
              <a:off x="2135507" y="3385721"/>
              <a:ext cx="2196000" cy="2196000"/>
            </a:xfrm>
            <a:prstGeom prst="arc">
              <a:avLst/>
            </a:prstGeom>
            <a:ln w="1905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テキスト ボックス 208"/>
            <p:cNvSpPr txBox="1"/>
            <p:nvPr/>
          </p:nvSpPr>
          <p:spPr>
            <a:xfrm>
              <a:off x="2000232" y="4477416"/>
              <a:ext cx="5790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00FF"/>
                  </a:solidFill>
                </a:rPr>
                <a:t>F</a:t>
              </a:r>
              <a:r>
                <a:rPr lang="en-US" altLang="ja-JP" sz="2800" spc="-600" baseline="30000" dirty="0" smtClean="0">
                  <a:solidFill>
                    <a:srgbClr val="0000FF"/>
                  </a:solidFill>
                </a:rPr>
                <a:t>&gt;&gt;</a:t>
              </a:r>
              <a:r>
                <a:rPr lang="en-US" altLang="ja-JP" sz="2800" baseline="30000" dirty="0" smtClean="0">
                  <a:solidFill>
                    <a:srgbClr val="0000FF"/>
                  </a:solidFill>
                </a:rPr>
                <a:t>&gt;</a:t>
              </a:r>
              <a:endParaRPr kumimoji="1" lang="ja-JP" altLang="en-US" sz="24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210" name="テキスト ボックス 12"/>
            <p:cNvSpPr txBox="1"/>
            <p:nvPr/>
          </p:nvSpPr>
          <p:spPr>
            <a:xfrm rot="5400000">
              <a:off x="2436860" y="458000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>
                  <a:solidFill>
                    <a:srgbClr val="0000FF"/>
                  </a:solidFill>
                </a:rPr>
                <a:t>⇒</a:t>
              </a:r>
              <a:endParaRPr kumimoji="1" lang="ja-JP" altLang="en-US" sz="20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211" name="テキスト ボックス 12"/>
            <p:cNvSpPr txBox="1"/>
            <p:nvPr/>
          </p:nvSpPr>
          <p:spPr>
            <a:xfrm rot="5400000">
              <a:off x="6249253" y="458000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/>
                <a:t>⇒</a:t>
              </a:r>
              <a:endParaRPr kumimoji="1" lang="ja-JP" altLang="en-US" sz="2000" dirty="0" smtClean="0"/>
            </a:p>
          </p:txBody>
        </p:sp>
        <p:sp>
          <p:nvSpPr>
            <p:cNvPr id="212" name="テキスト ボックス 12"/>
            <p:cNvSpPr txBox="1"/>
            <p:nvPr/>
          </p:nvSpPr>
          <p:spPr>
            <a:xfrm rot="5400000">
              <a:off x="7249385" y="458000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/>
                <a:t>⇒</a:t>
              </a:r>
              <a:endParaRPr kumimoji="1" lang="ja-JP" altLang="en-US" sz="2000" dirty="0" smtClean="0"/>
            </a:p>
          </p:txBody>
        </p:sp>
        <p:sp>
          <p:nvSpPr>
            <p:cNvPr id="213" name="テキスト ボックス 12"/>
            <p:cNvSpPr txBox="1"/>
            <p:nvPr/>
          </p:nvSpPr>
          <p:spPr>
            <a:xfrm rot="5400000">
              <a:off x="7593445" y="515151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/>
                <a:t>⇒</a:t>
              </a:r>
              <a:endParaRPr kumimoji="1" lang="ja-JP" altLang="en-US" sz="2000" dirty="0" smtClean="0"/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7312823" y="5110475"/>
              <a:ext cx="4154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600" dirty="0" smtClean="0"/>
                <a:t>&gt;&gt;&gt;</a:t>
              </a:r>
              <a:endParaRPr kumimoji="1" lang="ja-JP" altLang="en-US" sz="2400" spc="-600" dirty="0" smtClean="0"/>
            </a:p>
          </p:txBody>
        </p:sp>
        <p:sp>
          <p:nvSpPr>
            <p:cNvPr id="215" name="テキスト ボックス 214"/>
            <p:cNvSpPr txBox="1"/>
            <p:nvPr/>
          </p:nvSpPr>
          <p:spPr>
            <a:xfrm>
              <a:off x="6041671" y="4500570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≅</a:t>
              </a:r>
              <a:endParaRPr kumimoji="1" lang="ja-JP" altLang="en-US" sz="2400" dirty="0" smtClean="0"/>
            </a:p>
          </p:txBody>
        </p:sp>
        <p:sp>
          <p:nvSpPr>
            <p:cNvPr id="216" name="テキスト ボックス 215"/>
            <p:cNvSpPr txBox="1"/>
            <p:nvPr/>
          </p:nvSpPr>
          <p:spPr>
            <a:xfrm>
              <a:off x="6741319" y="4590644"/>
              <a:ext cx="7760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second</a:t>
              </a:r>
              <a:endParaRPr kumimoji="1" lang="ja-JP" altLang="en-US" sz="1600" dirty="0" smtClean="0"/>
            </a:p>
          </p:txBody>
        </p:sp>
        <p:sp>
          <p:nvSpPr>
            <p:cNvPr id="217" name="テキスト ボックス 216"/>
            <p:cNvSpPr txBox="1"/>
            <p:nvPr/>
          </p:nvSpPr>
          <p:spPr>
            <a:xfrm>
              <a:off x="6867285" y="3896029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C×</a:t>
              </a:r>
              <a:r>
                <a:rPr lang="en-US" altLang="ja-JP" sz="2400" dirty="0" smtClean="0"/>
                <a:t>A</a:t>
              </a:r>
              <a:endParaRPr kumimoji="1" lang="ja-JP" altLang="en-US" sz="2400" dirty="0" smtClean="0"/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7955765" y="5000636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A</a:t>
              </a:r>
              <a:endParaRPr kumimoji="1" lang="ja-JP" altLang="en-US" sz="2400" dirty="0" smtClean="0"/>
            </a:p>
          </p:txBody>
        </p:sp>
        <p:sp>
          <p:nvSpPr>
            <p:cNvPr id="219" name="テキスト ボックス 218"/>
            <p:cNvSpPr txBox="1"/>
            <p:nvPr/>
          </p:nvSpPr>
          <p:spPr>
            <a:xfrm>
              <a:off x="7527137" y="5539103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A</a:t>
              </a:r>
              <a:endParaRPr kumimoji="1" lang="ja-JP" altLang="en-US" sz="2400" dirty="0" smtClean="0"/>
            </a:p>
          </p:txBody>
        </p:sp>
        <p:sp>
          <p:nvSpPr>
            <p:cNvPr id="220" name="テキスト ボックス 219"/>
            <p:cNvSpPr txBox="1"/>
            <p:nvPr/>
          </p:nvSpPr>
          <p:spPr>
            <a:xfrm>
              <a:off x="5812625" y="3857628"/>
              <a:ext cx="910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C× (×)</a:t>
              </a:r>
              <a:endParaRPr kumimoji="1" lang="ja-JP" altLang="en-US" sz="2400" dirty="0" smtClean="0"/>
            </a:p>
          </p:txBody>
        </p:sp>
        <p:sp>
          <p:nvSpPr>
            <p:cNvPr id="221" name="テキスト ボックス 220"/>
            <p:cNvSpPr txBox="1"/>
            <p:nvPr/>
          </p:nvSpPr>
          <p:spPr>
            <a:xfrm>
              <a:off x="4929190" y="4429132"/>
              <a:ext cx="910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(×)× C</a:t>
              </a:r>
              <a:endParaRPr kumimoji="1" lang="ja-JP" altLang="en-US" sz="2400" dirty="0" smtClean="0"/>
            </a:p>
          </p:txBody>
        </p:sp>
        <p:sp>
          <p:nvSpPr>
            <p:cNvPr id="222" name="テキスト ボックス 221"/>
            <p:cNvSpPr txBox="1"/>
            <p:nvPr/>
          </p:nvSpPr>
          <p:spPr>
            <a:xfrm>
              <a:off x="6357950" y="4357694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×</a:t>
              </a:r>
              <a:endParaRPr kumimoji="1" lang="ja-JP" altLang="en-US" sz="2400" dirty="0" smtClean="0"/>
            </a:p>
          </p:txBody>
        </p:sp>
        <p:sp>
          <p:nvSpPr>
            <p:cNvPr id="223" name="テキスト ボックス 222"/>
            <p:cNvSpPr txBox="1"/>
            <p:nvPr/>
          </p:nvSpPr>
          <p:spPr>
            <a:xfrm>
              <a:off x="7631316" y="4467533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×</a:t>
              </a:r>
              <a:endParaRPr kumimoji="1" lang="ja-JP" altLang="en-US" sz="2400" dirty="0" smtClean="0"/>
            </a:p>
          </p:txBody>
        </p:sp>
        <p:grpSp>
          <p:nvGrpSpPr>
            <p:cNvPr id="224" name="グループ化 196"/>
            <p:cNvGrpSpPr/>
            <p:nvPr/>
          </p:nvGrpSpPr>
          <p:grpSpPr>
            <a:xfrm>
              <a:off x="500034" y="3857628"/>
              <a:ext cx="3143272" cy="2143140"/>
              <a:chOff x="91113" y="3857628"/>
              <a:chExt cx="3143272" cy="2143140"/>
            </a:xfrm>
          </p:grpSpPr>
          <p:sp>
            <p:nvSpPr>
              <p:cNvPr id="225" name="テキスト ボックス 224"/>
              <p:cNvSpPr txBox="1"/>
              <p:nvPr/>
            </p:nvSpPr>
            <p:spPr>
              <a:xfrm>
                <a:off x="1234121" y="5039037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×</a:t>
                </a:r>
                <a:endParaRPr kumimoji="1" lang="ja-JP" altLang="en-US" sz="2400" dirty="0" smtClean="0"/>
              </a:p>
            </p:txBody>
          </p:sp>
          <p:sp>
            <p:nvSpPr>
              <p:cNvPr id="226" name="テキスト ボックス 225"/>
              <p:cNvSpPr txBox="1"/>
              <p:nvPr/>
            </p:nvSpPr>
            <p:spPr>
              <a:xfrm>
                <a:off x="2029208" y="3896029"/>
                <a:ext cx="7312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C×</a:t>
                </a:r>
                <a:r>
                  <a:rPr lang="en-US" altLang="ja-JP" sz="2400" dirty="0" smtClean="0"/>
                  <a:t>A</a:t>
                </a:r>
                <a:endParaRPr kumimoji="1" lang="ja-JP" altLang="en-US" sz="2400" dirty="0" smtClean="0"/>
              </a:p>
            </p:txBody>
          </p:sp>
          <p:sp>
            <p:nvSpPr>
              <p:cNvPr id="227" name="テキスト ボックス 226"/>
              <p:cNvSpPr txBox="1"/>
              <p:nvPr/>
            </p:nvSpPr>
            <p:spPr>
              <a:xfrm>
                <a:off x="2689060" y="5539103"/>
                <a:ext cx="3113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A</a:t>
                </a:r>
                <a:endParaRPr kumimoji="1" lang="ja-JP" altLang="en-US" sz="2400" dirty="0" smtClean="0"/>
              </a:p>
            </p:txBody>
          </p:sp>
          <p:sp>
            <p:nvSpPr>
              <p:cNvPr id="228" name="テキスト ボックス 227"/>
              <p:cNvSpPr txBox="1"/>
              <p:nvPr/>
            </p:nvSpPr>
            <p:spPr>
              <a:xfrm>
                <a:off x="974548" y="3857628"/>
                <a:ext cx="9108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C× (×)</a:t>
                </a:r>
                <a:endParaRPr kumimoji="1" lang="ja-JP" altLang="en-US" sz="2400" dirty="0" smtClean="0"/>
              </a:p>
            </p:txBody>
          </p:sp>
          <p:sp>
            <p:nvSpPr>
              <p:cNvPr id="229" name="テキスト ボックス 228"/>
              <p:cNvSpPr txBox="1"/>
              <p:nvPr/>
            </p:nvSpPr>
            <p:spPr>
              <a:xfrm>
                <a:off x="91113" y="4429132"/>
                <a:ext cx="9108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(×)× C</a:t>
                </a:r>
                <a:endParaRPr kumimoji="1" lang="ja-JP" altLang="en-US" sz="2400" dirty="0" smtClean="0"/>
              </a:p>
            </p:txBody>
          </p:sp>
          <p:sp>
            <p:nvSpPr>
              <p:cNvPr id="230" name="テキスト ボックス 229"/>
              <p:cNvSpPr txBox="1"/>
              <p:nvPr/>
            </p:nvSpPr>
            <p:spPr>
              <a:xfrm>
                <a:off x="2793239" y="4467533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/>
                  <a:t>×</a:t>
                </a:r>
                <a:endParaRPr kumimoji="1" lang="ja-JP" altLang="en-US" sz="2400" dirty="0" smtClean="0"/>
              </a:p>
            </p:txBody>
          </p:sp>
        </p:grpSp>
      </p:grpSp>
      <p:grpSp>
        <p:nvGrpSpPr>
          <p:cNvPr id="270" name="グループ化 269"/>
          <p:cNvGrpSpPr/>
          <p:nvPr/>
        </p:nvGrpSpPr>
        <p:grpSpPr>
          <a:xfrm>
            <a:off x="214282" y="-595441"/>
            <a:ext cx="8313248" cy="7167713"/>
            <a:chOff x="449276" y="-623959"/>
            <a:chExt cx="8313248" cy="7167713"/>
          </a:xfrm>
        </p:grpSpPr>
        <p:sp>
          <p:nvSpPr>
            <p:cNvPr id="271" name="テキスト ボックス 270"/>
            <p:cNvSpPr txBox="1"/>
            <p:nvPr/>
          </p:nvSpPr>
          <p:spPr>
            <a:xfrm>
              <a:off x="3750583" y="4143380"/>
              <a:ext cx="496482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	C</a:t>
              </a:r>
              <a:r>
                <a:rPr kumimoji="1" lang="en-US" altLang="ja-JP" sz="2400" baseline="30000" dirty="0" smtClean="0"/>
                <a:t>4</a:t>
              </a:r>
              <a:r>
                <a:rPr kumimoji="1" lang="en-US" altLang="ja-JP" sz="2400" dirty="0" smtClean="0"/>
                <a:t>	C</a:t>
              </a:r>
              <a:r>
                <a:rPr kumimoji="1" lang="en-US" altLang="ja-JP" sz="2400" baseline="30000" dirty="0" smtClean="0"/>
                <a:t>3</a:t>
              </a:r>
              <a:r>
                <a:rPr kumimoji="1" lang="en-US" altLang="ja-JP" sz="2400" dirty="0" smtClean="0"/>
                <a:t>	</a:t>
              </a:r>
              <a:r>
                <a:rPr kumimoji="1" lang="en-US" altLang="ja-JP" sz="2400" dirty="0" err="1" smtClean="0"/>
                <a:t>C</a:t>
              </a:r>
              <a:r>
                <a:rPr kumimoji="1" lang="en-US" altLang="ja-JP" sz="2400" baseline="30000" dirty="0" err="1" smtClean="0"/>
                <a:t>3</a:t>
              </a:r>
              <a:endParaRPr kumimoji="1" lang="en-US" altLang="ja-JP" sz="2400" baseline="30000" dirty="0" smtClean="0"/>
            </a:p>
            <a:p>
              <a:endParaRPr lang="en-US" altLang="ja-JP" sz="2400" dirty="0" smtClean="0"/>
            </a:p>
            <a:p>
              <a:r>
                <a:rPr kumimoji="1" lang="en-US" altLang="ja-JP" sz="2400" dirty="0" smtClean="0"/>
                <a:t>C</a:t>
              </a:r>
              <a:r>
                <a:rPr kumimoji="1" lang="en-US" altLang="ja-JP" sz="2400" baseline="30000" dirty="0" smtClean="0"/>
                <a:t>3</a:t>
              </a:r>
              <a:r>
                <a:rPr kumimoji="1" lang="en-US" altLang="ja-JP" sz="2400" dirty="0" smtClean="0"/>
                <a:t>	</a:t>
              </a:r>
              <a:r>
                <a:rPr kumimoji="1" lang="en-US" altLang="ja-JP" sz="2400" dirty="0" err="1" smtClean="0"/>
                <a:t>C</a:t>
              </a:r>
              <a:r>
                <a:rPr kumimoji="1" lang="en-US" altLang="ja-JP" sz="2400" baseline="30000" dirty="0" err="1" smtClean="0"/>
                <a:t>3</a:t>
              </a:r>
              <a:r>
                <a:rPr kumimoji="1" lang="en-US" altLang="ja-JP" sz="2400" dirty="0" smtClean="0"/>
                <a:t>	C</a:t>
              </a:r>
              <a:r>
                <a:rPr kumimoji="1" lang="en-US" altLang="ja-JP" sz="2400" baseline="30000" dirty="0" smtClean="0"/>
                <a:t>2</a:t>
              </a:r>
              <a:r>
                <a:rPr kumimoji="1" lang="en-US" altLang="ja-JP" sz="2400" dirty="0" smtClean="0"/>
                <a:t>	</a:t>
              </a:r>
              <a:r>
                <a:rPr kumimoji="1" lang="en-US" altLang="ja-JP" sz="2400" dirty="0" err="1" smtClean="0"/>
                <a:t>C</a:t>
              </a:r>
              <a:r>
                <a:rPr kumimoji="1" lang="en-US" altLang="ja-JP" sz="2400" baseline="30000" dirty="0" err="1" smtClean="0"/>
                <a:t>2</a:t>
              </a:r>
              <a:r>
                <a:rPr kumimoji="1" lang="en-US" altLang="ja-JP" sz="2400" dirty="0" smtClean="0"/>
                <a:t>	</a:t>
              </a:r>
              <a:r>
                <a:rPr kumimoji="1" lang="en-US" altLang="ja-JP" sz="2400" dirty="0" err="1" smtClean="0"/>
                <a:t>C</a:t>
              </a:r>
              <a:r>
                <a:rPr kumimoji="1" lang="en-US" altLang="ja-JP" sz="2400" baseline="30000" dirty="0" err="1" smtClean="0"/>
                <a:t>2</a:t>
              </a:r>
              <a:endParaRPr kumimoji="1" lang="en-US" altLang="ja-JP" sz="2400" baseline="30000" dirty="0" smtClean="0"/>
            </a:p>
            <a:p>
              <a:endParaRPr kumimoji="1" lang="en-US" altLang="ja-JP" sz="2400" dirty="0" smtClean="0"/>
            </a:p>
            <a:p>
              <a:r>
                <a:rPr lang="en-US" altLang="ja-JP" sz="2400" dirty="0" smtClean="0"/>
                <a:t>	C</a:t>
              </a:r>
              <a:r>
                <a:rPr lang="en-US" altLang="ja-JP" sz="2400" baseline="30000" dirty="0" smtClean="0"/>
                <a:t>2</a:t>
              </a:r>
              <a:r>
                <a:rPr lang="en-US" altLang="ja-JP" sz="2400" dirty="0" smtClean="0"/>
                <a:t>	C		</a:t>
              </a:r>
              <a:r>
                <a:rPr lang="en-US" altLang="ja-JP" sz="2400" dirty="0" err="1" smtClean="0"/>
                <a:t>C</a:t>
              </a:r>
              <a:r>
                <a:rPr lang="en-US" altLang="ja-JP" sz="2400" dirty="0" smtClean="0"/>
                <a:t>	</a:t>
              </a:r>
              <a:r>
                <a:rPr lang="en-US" altLang="ja-JP" sz="2400" dirty="0" err="1" smtClean="0"/>
                <a:t>C</a:t>
              </a:r>
              <a:endParaRPr kumimoji="1" lang="ja-JP" altLang="en-US" sz="2400" dirty="0" smtClean="0"/>
            </a:p>
          </p:txBody>
        </p:sp>
        <p:sp>
          <p:nvSpPr>
            <p:cNvPr id="272" name="テキスト ボックス 12"/>
            <p:cNvSpPr txBox="1"/>
            <p:nvPr/>
          </p:nvSpPr>
          <p:spPr>
            <a:xfrm rot="10800000">
              <a:off x="4286249" y="492919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/>
                <a:t>⇒</a:t>
              </a:r>
              <a:endParaRPr kumimoji="1" lang="ja-JP" altLang="en-US" sz="2000" dirty="0" smtClean="0"/>
            </a:p>
          </p:txBody>
        </p:sp>
        <p:sp>
          <p:nvSpPr>
            <p:cNvPr id="273" name="テキスト ボックス 272"/>
            <p:cNvSpPr txBox="1"/>
            <p:nvPr/>
          </p:nvSpPr>
          <p:spPr>
            <a:xfrm>
              <a:off x="4300980" y="4681847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≅</a:t>
              </a:r>
              <a:endParaRPr kumimoji="1" lang="ja-JP" altLang="en-US" sz="2400" dirty="0" smtClean="0"/>
            </a:p>
          </p:txBody>
        </p:sp>
        <p:grpSp>
          <p:nvGrpSpPr>
            <p:cNvPr id="274" name="グループ化 21"/>
            <p:cNvGrpSpPr/>
            <p:nvPr/>
          </p:nvGrpSpPr>
          <p:grpSpPr>
            <a:xfrm>
              <a:off x="5095387" y="4286256"/>
              <a:ext cx="512584" cy="142876"/>
              <a:chOff x="6643702" y="3357562"/>
              <a:chExt cx="642942" cy="142876"/>
            </a:xfrm>
          </p:grpSpPr>
          <p:cxnSp>
            <p:nvCxnSpPr>
              <p:cNvPr id="403" name="直線矢印コネクタ 402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線コネクタ 403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5" name="グループ化 21"/>
            <p:cNvGrpSpPr/>
            <p:nvPr/>
          </p:nvGrpSpPr>
          <p:grpSpPr>
            <a:xfrm>
              <a:off x="6024081" y="4286256"/>
              <a:ext cx="512584" cy="142876"/>
              <a:chOff x="6643702" y="3357562"/>
              <a:chExt cx="642942" cy="142876"/>
            </a:xfrm>
          </p:grpSpPr>
          <p:cxnSp>
            <p:nvCxnSpPr>
              <p:cNvPr id="401" name="直線矢印コネクタ 400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直線コネクタ 401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グループ化 21"/>
            <p:cNvGrpSpPr/>
            <p:nvPr/>
          </p:nvGrpSpPr>
          <p:grpSpPr>
            <a:xfrm>
              <a:off x="5095387" y="5000636"/>
              <a:ext cx="512584" cy="142876"/>
              <a:chOff x="6643702" y="3357562"/>
              <a:chExt cx="642942" cy="142876"/>
            </a:xfrm>
          </p:grpSpPr>
          <p:cxnSp>
            <p:nvCxnSpPr>
              <p:cNvPr id="399" name="直線矢印コネクタ 398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直線コネクタ 399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7" name="グループ化 21"/>
            <p:cNvGrpSpPr/>
            <p:nvPr/>
          </p:nvGrpSpPr>
          <p:grpSpPr>
            <a:xfrm>
              <a:off x="6893855" y="5000636"/>
              <a:ext cx="512584" cy="142876"/>
              <a:chOff x="6643702" y="3357562"/>
              <a:chExt cx="642942" cy="142876"/>
            </a:xfrm>
          </p:grpSpPr>
          <p:cxnSp>
            <p:nvCxnSpPr>
              <p:cNvPr id="397" name="直線矢印コネクタ 396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線コネクタ 397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8" name="グループ化 21"/>
            <p:cNvGrpSpPr/>
            <p:nvPr/>
          </p:nvGrpSpPr>
          <p:grpSpPr>
            <a:xfrm>
              <a:off x="5095387" y="5786454"/>
              <a:ext cx="512584" cy="142876"/>
              <a:chOff x="6643702" y="3357562"/>
              <a:chExt cx="642942" cy="142876"/>
            </a:xfrm>
          </p:grpSpPr>
          <p:cxnSp>
            <p:nvCxnSpPr>
              <p:cNvPr id="395" name="直線矢印コネクタ 394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9" name="グループ化 21"/>
            <p:cNvGrpSpPr/>
            <p:nvPr/>
          </p:nvGrpSpPr>
          <p:grpSpPr>
            <a:xfrm>
              <a:off x="7810031" y="5786454"/>
              <a:ext cx="512584" cy="142876"/>
              <a:chOff x="6643702" y="3357562"/>
              <a:chExt cx="642942" cy="142876"/>
            </a:xfrm>
          </p:grpSpPr>
          <p:cxnSp>
            <p:nvCxnSpPr>
              <p:cNvPr id="393" name="直線矢印コネクタ 392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直線コネクタ 393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0" name="円弧 279"/>
            <p:cNvSpPr/>
            <p:nvPr/>
          </p:nvSpPr>
          <p:spPr>
            <a:xfrm rot="8100000">
              <a:off x="5598311" y="3383741"/>
              <a:ext cx="2196000" cy="2196000"/>
            </a:xfrm>
            <a:prstGeom prst="arc">
              <a:avLst/>
            </a:prstGeom>
            <a:ln w="1905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1" name="円弧 280"/>
            <p:cNvSpPr>
              <a:spLocks noChangeAspect="1"/>
            </p:cNvSpPr>
            <p:nvPr/>
          </p:nvSpPr>
          <p:spPr>
            <a:xfrm rot="8100000">
              <a:off x="5468524" y="3167566"/>
              <a:ext cx="3294000" cy="3294000"/>
            </a:xfrm>
            <a:prstGeom prst="arc">
              <a:avLst/>
            </a:prstGeom>
            <a:ln w="1905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82" name="直線コネクタ 281"/>
            <p:cNvCxnSpPr/>
            <p:nvPr/>
          </p:nvCxnSpPr>
          <p:spPr>
            <a:xfrm rot="5400000">
              <a:off x="6643702" y="5572140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線コネクタ 282"/>
            <p:cNvCxnSpPr/>
            <p:nvPr/>
          </p:nvCxnSpPr>
          <p:spPr>
            <a:xfrm rot="5400000">
              <a:off x="7072330" y="6429396"/>
              <a:ext cx="142876" cy="0"/>
            </a:xfrm>
            <a:prstGeom prst="line">
              <a:avLst/>
            </a:prstGeom>
            <a:ln w="31750" cap="sq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4" name="グループ化 21"/>
            <p:cNvGrpSpPr/>
            <p:nvPr/>
          </p:nvGrpSpPr>
          <p:grpSpPr>
            <a:xfrm rot="5400000">
              <a:off x="4637179" y="4637187"/>
              <a:ext cx="441146" cy="142876"/>
              <a:chOff x="6643702" y="3357562"/>
              <a:chExt cx="642942" cy="142876"/>
            </a:xfrm>
          </p:grpSpPr>
          <p:cxnSp>
            <p:nvCxnSpPr>
              <p:cNvPr id="391" name="直線矢印コネクタ 390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直線コネクタ 391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5" name="グループ化 21"/>
            <p:cNvGrpSpPr/>
            <p:nvPr/>
          </p:nvGrpSpPr>
          <p:grpSpPr>
            <a:xfrm rot="5400000">
              <a:off x="6494567" y="4637187"/>
              <a:ext cx="441146" cy="142876"/>
              <a:chOff x="6643702" y="3357562"/>
              <a:chExt cx="642942" cy="142876"/>
            </a:xfrm>
          </p:grpSpPr>
          <p:cxnSp>
            <p:nvCxnSpPr>
              <p:cNvPr id="389" name="直線矢印コネクタ 388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グループ化 21"/>
            <p:cNvGrpSpPr/>
            <p:nvPr/>
          </p:nvGrpSpPr>
          <p:grpSpPr>
            <a:xfrm rot="5400000">
              <a:off x="7351823" y="5423005"/>
              <a:ext cx="441146" cy="142876"/>
              <a:chOff x="6643702" y="3357562"/>
              <a:chExt cx="642942" cy="142876"/>
            </a:xfrm>
          </p:grpSpPr>
          <p:cxnSp>
            <p:nvCxnSpPr>
              <p:cNvPr id="387" name="直線矢印コネクタ 386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線コネクタ 387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グループ化 21"/>
            <p:cNvGrpSpPr/>
            <p:nvPr/>
          </p:nvGrpSpPr>
          <p:grpSpPr>
            <a:xfrm rot="5400000">
              <a:off x="4637179" y="5423005"/>
              <a:ext cx="441146" cy="142876"/>
              <a:chOff x="6643702" y="3357562"/>
              <a:chExt cx="642942" cy="142876"/>
            </a:xfrm>
          </p:grpSpPr>
          <p:cxnSp>
            <p:nvCxnSpPr>
              <p:cNvPr id="385" name="直線矢印コネクタ 384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線コネクタ 385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8" name="グループ化 21"/>
            <p:cNvGrpSpPr/>
            <p:nvPr/>
          </p:nvGrpSpPr>
          <p:grpSpPr>
            <a:xfrm rot="8486434">
              <a:off x="4016725" y="4638133"/>
              <a:ext cx="807745" cy="124702"/>
              <a:chOff x="6643702" y="3357562"/>
              <a:chExt cx="642942" cy="142876"/>
            </a:xfrm>
          </p:grpSpPr>
          <p:cxnSp>
            <p:nvCxnSpPr>
              <p:cNvPr id="383" name="直線矢印コネクタ 382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直線コネクタ 383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9" name="グループ化 21"/>
            <p:cNvGrpSpPr/>
            <p:nvPr/>
          </p:nvGrpSpPr>
          <p:grpSpPr>
            <a:xfrm rot="2529757">
              <a:off x="4009594" y="5406446"/>
              <a:ext cx="807745" cy="124702"/>
              <a:chOff x="6643702" y="3357562"/>
              <a:chExt cx="642942" cy="142876"/>
            </a:xfrm>
          </p:grpSpPr>
          <p:cxnSp>
            <p:nvCxnSpPr>
              <p:cNvPr id="381" name="直線矢印コネクタ 380"/>
              <p:cNvCxnSpPr/>
              <p:nvPr/>
            </p:nvCxnSpPr>
            <p:spPr>
              <a:xfrm>
                <a:off x="6643702" y="3429000"/>
                <a:ext cx="642942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直線コネクタ 381"/>
              <p:cNvCxnSpPr/>
              <p:nvPr/>
            </p:nvCxnSpPr>
            <p:spPr>
              <a:xfrm rot="5400000">
                <a:off x="6858016" y="3429000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0" name="グループ化 180"/>
            <p:cNvGrpSpPr/>
            <p:nvPr/>
          </p:nvGrpSpPr>
          <p:grpSpPr>
            <a:xfrm>
              <a:off x="1142976" y="-623959"/>
              <a:ext cx="5053091" cy="4910215"/>
              <a:chOff x="357158" y="-195331"/>
              <a:chExt cx="5053091" cy="4910215"/>
            </a:xfrm>
          </p:grpSpPr>
          <p:sp>
            <p:nvSpPr>
              <p:cNvPr id="328" name="テキスト ボックス 327"/>
              <p:cNvSpPr txBox="1"/>
              <p:nvPr/>
            </p:nvSpPr>
            <p:spPr>
              <a:xfrm>
                <a:off x="357158" y="2428868"/>
                <a:ext cx="4964821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C</a:t>
                </a:r>
                <a:r>
                  <a:rPr kumimoji="1" lang="en-US" altLang="ja-JP" sz="2400" baseline="30000" dirty="0" smtClean="0"/>
                  <a:t>4</a:t>
                </a:r>
                <a:r>
                  <a:rPr kumimoji="1" lang="en-US" altLang="ja-JP" sz="2400" dirty="0" smtClean="0"/>
                  <a:t>	C</a:t>
                </a:r>
                <a:r>
                  <a:rPr kumimoji="1" lang="en-US" altLang="ja-JP" sz="2400" baseline="30000" dirty="0" smtClean="0"/>
                  <a:t>3</a:t>
                </a:r>
                <a:r>
                  <a:rPr kumimoji="1" lang="en-US" altLang="ja-JP" sz="2400" dirty="0" smtClean="0"/>
                  <a:t>	</a:t>
                </a:r>
                <a:r>
                  <a:rPr kumimoji="1" lang="en-US" altLang="ja-JP" sz="2400" dirty="0" err="1" smtClean="0"/>
                  <a:t>C</a:t>
                </a:r>
                <a:r>
                  <a:rPr kumimoji="1" lang="en-US" altLang="ja-JP" sz="2400" baseline="30000" dirty="0" err="1" smtClean="0"/>
                  <a:t>3</a:t>
                </a:r>
                <a:r>
                  <a:rPr kumimoji="1" lang="en-US" altLang="ja-JP" sz="2400" dirty="0" smtClean="0"/>
                  <a:t>	C</a:t>
                </a:r>
                <a:r>
                  <a:rPr kumimoji="1" lang="en-US" altLang="ja-JP" sz="2400" baseline="30000" dirty="0" smtClean="0"/>
                  <a:t>2</a:t>
                </a:r>
                <a:r>
                  <a:rPr kumimoji="1" lang="en-US" altLang="ja-JP" sz="2400" dirty="0" smtClean="0"/>
                  <a:t>	</a:t>
                </a:r>
                <a:r>
                  <a:rPr kumimoji="1" lang="en-US" altLang="ja-JP" sz="2400" dirty="0" err="1" smtClean="0"/>
                  <a:t>C</a:t>
                </a:r>
                <a:r>
                  <a:rPr kumimoji="1" lang="en-US" altLang="ja-JP" sz="2400" baseline="30000" dirty="0" err="1" smtClean="0"/>
                  <a:t>2</a:t>
                </a:r>
                <a:endParaRPr kumimoji="1" lang="en-US" altLang="ja-JP" sz="2400" baseline="30000" dirty="0" smtClean="0"/>
              </a:p>
              <a:p>
                <a:endParaRPr lang="en-US" altLang="ja-JP" sz="2400" dirty="0" smtClean="0"/>
              </a:p>
              <a:p>
                <a:r>
                  <a:rPr kumimoji="1" lang="en-US" altLang="ja-JP" sz="2400" dirty="0" smtClean="0"/>
                  <a:t>C</a:t>
                </a:r>
                <a:r>
                  <a:rPr kumimoji="1" lang="en-US" altLang="ja-JP" sz="2400" baseline="30000" dirty="0" smtClean="0"/>
                  <a:t>3</a:t>
                </a:r>
                <a:r>
                  <a:rPr kumimoji="1" lang="en-US" altLang="ja-JP" sz="2400" dirty="0" smtClean="0"/>
                  <a:t>	C</a:t>
                </a:r>
                <a:r>
                  <a:rPr kumimoji="1" lang="en-US" altLang="ja-JP" sz="2400" baseline="30000" dirty="0" smtClean="0"/>
                  <a:t>2</a:t>
                </a:r>
                <a:r>
                  <a:rPr lang="en-US" altLang="ja-JP" sz="2400" dirty="0" smtClean="0"/>
                  <a:t>	</a:t>
                </a:r>
                <a:r>
                  <a:rPr lang="en-US" altLang="ja-JP" sz="2400" dirty="0" err="1" smtClean="0"/>
                  <a:t>C</a:t>
                </a:r>
                <a:r>
                  <a:rPr lang="en-US" altLang="ja-JP" sz="2400" baseline="30000" dirty="0" err="1" smtClean="0"/>
                  <a:t>2</a:t>
                </a:r>
                <a:r>
                  <a:rPr lang="en-US" altLang="ja-JP" sz="2400" dirty="0" smtClean="0"/>
                  <a:t>	C	</a:t>
                </a:r>
                <a:r>
                  <a:rPr lang="en-US" altLang="ja-JP" sz="2400" dirty="0" err="1" smtClean="0"/>
                  <a:t>C</a:t>
                </a:r>
                <a:r>
                  <a:rPr lang="en-US" altLang="ja-JP" sz="2400" dirty="0" smtClean="0"/>
                  <a:t>	</a:t>
                </a:r>
                <a:r>
                  <a:rPr lang="en-US" altLang="ja-JP" sz="2400" dirty="0" err="1" smtClean="0"/>
                  <a:t>C</a:t>
                </a:r>
                <a:endParaRPr lang="en-US" altLang="ja-JP" sz="2400" dirty="0" smtClean="0"/>
              </a:p>
              <a:p>
                <a:endParaRPr lang="en-US" altLang="ja-JP" sz="2400" dirty="0" smtClean="0"/>
              </a:p>
              <a:p>
                <a:r>
                  <a:rPr lang="en-US" altLang="ja-JP" sz="2400" dirty="0" smtClean="0"/>
                  <a:t>C</a:t>
                </a:r>
                <a:r>
                  <a:rPr lang="en-US" altLang="ja-JP" sz="2400" baseline="30000" dirty="0" smtClean="0"/>
                  <a:t>2</a:t>
                </a:r>
                <a:r>
                  <a:rPr lang="en-US" altLang="ja-JP" sz="2400" dirty="0" smtClean="0"/>
                  <a:t>	C	</a:t>
                </a:r>
                <a:endParaRPr kumimoji="1" lang="ja-JP" altLang="en-US" sz="2400" dirty="0" smtClean="0"/>
              </a:p>
            </p:txBody>
          </p:sp>
          <p:grpSp>
            <p:nvGrpSpPr>
              <p:cNvPr id="329" name="グループ化 21"/>
              <p:cNvGrpSpPr/>
              <p:nvPr/>
            </p:nvGrpSpPr>
            <p:grpSpPr>
              <a:xfrm>
                <a:off x="785786" y="2571744"/>
                <a:ext cx="512584" cy="142876"/>
                <a:chOff x="6643702" y="3357562"/>
                <a:chExt cx="642942" cy="142876"/>
              </a:xfrm>
            </p:grpSpPr>
            <p:cxnSp>
              <p:nvCxnSpPr>
                <p:cNvPr id="379" name="直線矢印コネクタ 378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直線コネクタ 379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0" name="グループ化 164"/>
              <p:cNvGrpSpPr/>
              <p:nvPr/>
            </p:nvGrpSpPr>
            <p:grpSpPr>
              <a:xfrm>
                <a:off x="2278483" y="3714752"/>
                <a:ext cx="793319" cy="523220"/>
                <a:chOff x="1992731" y="5715016"/>
                <a:chExt cx="793319" cy="523220"/>
              </a:xfrm>
            </p:grpSpPr>
            <p:sp>
              <p:nvSpPr>
                <p:cNvPr id="377" name="テキスト ボックス 20"/>
                <p:cNvSpPr txBox="1"/>
                <p:nvPr/>
              </p:nvSpPr>
              <p:spPr>
                <a:xfrm>
                  <a:off x="1992731" y="5715016"/>
                  <a:ext cx="57900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>
                      <a:solidFill>
                        <a:srgbClr val="0000FF"/>
                      </a:solidFill>
                    </a:rPr>
                    <a:t>F</a:t>
                  </a:r>
                  <a:r>
                    <a:rPr lang="en-US" altLang="ja-JP" sz="2800" spc="-600" baseline="30000" dirty="0" smtClean="0">
                      <a:solidFill>
                        <a:srgbClr val="0000FF"/>
                      </a:solidFill>
                    </a:rPr>
                    <a:t>&gt;&gt;</a:t>
                  </a:r>
                  <a:r>
                    <a:rPr lang="en-US" altLang="ja-JP" sz="2800" baseline="30000" dirty="0" smtClean="0">
                      <a:solidFill>
                        <a:srgbClr val="0000FF"/>
                      </a:solidFill>
                    </a:rPr>
                    <a:t>&gt;</a:t>
                  </a:r>
                  <a:endParaRPr kumimoji="1" lang="ja-JP" altLang="en-US" sz="2400" dirty="0" smtClean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8" name="テキスト ボックス 12"/>
                <p:cNvSpPr txBox="1"/>
                <p:nvPr/>
              </p:nvSpPr>
              <p:spPr>
                <a:xfrm rot="5400000">
                  <a:off x="2365422" y="5817608"/>
                  <a:ext cx="44114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2000" dirty="0" smtClean="0">
                      <a:solidFill>
                        <a:srgbClr val="0000FF"/>
                      </a:solidFill>
                    </a:rPr>
                    <a:t>⇒</a:t>
                  </a:r>
                  <a:endParaRPr kumimoji="1" lang="ja-JP" altLang="en-US" sz="2000" dirty="0" smtClean="0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331" name="グループ化 21"/>
              <p:cNvGrpSpPr/>
              <p:nvPr/>
            </p:nvGrpSpPr>
            <p:grpSpPr>
              <a:xfrm>
                <a:off x="1701962" y="2571744"/>
                <a:ext cx="512584" cy="142876"/>
                <a:chOff x="6643702" y="3357562"/>
                <a:chExt cx="642942" cy="142876"/>
              </a:xfrm>
            </p:grpSpPr>
            <p:cxnSp>
              <p:nvCxnSpPr>
                <p:cNvPr id="375" name="直線矢印コネクタ 374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直線コネクタ 375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2" name="グループ化 21"/>
              <p:cNvGrpSpPr/>
              <p:nvPr/>
            </p:nvGrpSpPr>
            <p:grpSpPr>
              <a:xfrm>
                <a:off x="2630656" y="2571744"/>
                <a:ext cx="512584" cy="142876"/>
                <a:chOff x="6643702" y="3357562"/>
                <a:chExt cx="642942" cy="142876"/>
              </a:xfrm>
            </p:grpSpPr>
            <p:cxnSp>
              <p:nvCxnSpPr>
                <p:cNvPr id="373" name="直線矢印コネクタ 372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直線コネクタ 373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3" name="グループ化 21"/>
              <p:cNvGrpSpPr/>
              <p:nvPr/>
            </p:nvGrpSpPr>
            <p:grpSpPr>
              <a:xfrm>
                <a:off x="3559350" y="2571744"/>
                <a:ext cx="512584" cy="142876"/>
                <a:chOff x="6643702" y="3357562"/>
                <a:chExt cx="642942" cy="142876"/>
              </a:xfrm>
            </p:grpSpPr>
            <p:cxnSp>
              <p:nvCxnSpPr>
                <p:cNvPr id="371" name="直線矢印コネクタ 370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直線コネクタ 371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4" name="グループ化 21"/>
              <p:cNvGrpSpPr/>
              <p:nvPr/>
            </p:nvGrpSpPr>
            <p:grpSpPr>
              <a:xfrm>
                <a:off x="785786" y="3286124"/>
                <a:ext cx="512584" cy="142876"/>
                <a:chOff x="6643702" y="3357562"/>
                <a:chExt cx="642942" cy="142876"/>
              </a:xfrm>
            </p:grpSpPr>
            <p:cxnSp>
              <p:nvCxnSpPr>
                <p:cNvPr id="369" name="直線矢印コネクタ 368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直線コネクタ 369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5" name="グループ化 21"/>
              <p:cNvGrpSpPr/>
              <p:nvPr/>
            </p:nvGrpSpPr>
            <p:grpSpPr>
              <a:xfrm>
                <a:off x="1701962" y="3286124"/>
                <a:ext cx="512584" cy="142876"/>
                <a:chOff x="6643702" y="3357562"/>
                <a:chExt cx="642942" cy="142876"/>
              </a:xfrm>
            </p:grpSpPr>
            <p:cxnSp>
              <p:nvCxnSpPr>
                <p:cNvPr id="367" name="直線矢印コネクタ 366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直線コネクタ 367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6" name="グループ化 21"/>
              <p:cNvGrpSpPr/>
              <p:nvPr/>
            </p:nvGrpSpPr>
            <p:grpSpPr>
              <a:xfrm>
                <a:off x="2630656" y="3286124"/>
                <a:ext cx="512584" cy="142876"/>
                <a:chOff x="6643702" y="3357562"/>
                <a:chExt cx="642942" cy="142876"/>
              </a:xfrm>
            </p:grpSpPr>
            <p:cxnSp>
              <p:nvCxnSpPr>
                <p:cNvPr id="365" name="直線矢印コネクタ 364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直線コネクタ 365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グループ化 21"/>
              <p:cNvGrpSpPr/>
              <p:nvPr/>
            </p:nvGrpSpPr>
            <p:grpSpPr>
              <a:xfrm>
                <a:off x="785786" y="4071942"/>
                <a:ext cx="512584" cy="142876"/>
                <a:chOff x="6643702" y="3357562"/>
                <a:chExt cx="642942" cy="142876"/>
              </a:xfrm>
            </p:grpSpPr>
            <p:cxnSp>
              <p:nvCxnSpPr>
                <p:cNvPr id="363" name="直線矢印コネクタ 362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直線コネクタ 363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8" name="グループ化 21"/>
              <p:cNvGrpSpPr/>
              <p:nvPr/>
            </p:nvGrpSpPr>
            <p:grpSpPr>
              <a:xfrm>
                <a:off x="4429124" y="3286124"/>
                <a:ext cx="512584" cy="142876"/>
                <a:chOff x="6643702" y="3357562"/>
                <a:chExt cx="642942" cy="142876"/>
              </a:xfrm>
            </p:grpSpPr>
            <p:cxnSp>
              <p:nvCxnSpPr>
                <p:cNvPr id="361" name="直線矢印コネクタ 360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直線コネクタ 361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9" name="円弧 338"/>
              <p:cNvSpPr/>
              <p:nvPr/>
            </p:nvSpPr>
            <p:spPr>
              <a:xfrm rot="8100000">
                <a:off x="3097981" y="1669229"/>
                <a:ext cx="2196000" cy="2196000"/>
              </a:xfrm>
              <a:prstGeom prst="arc">
                <a:avLst/>
              </a:prstGeom>
              <a:ln w="190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340" name="グループ化 21"/>
              <p:cNvGrpSpPr/>
              <p:nvPr/>
            </p:nvGrpSpPr>
            <p:grpSpPr>
              <a:xfrm rot="5400000">
                <a:off x="350899" y="2935193"/>
                <a:ext cx="441146" cy="142876"/>
                <a:chOff x="6643702" y="3357562"/>
                <a:chExt cx="642942" cy="142876"/>
              </a:xfrm>
            </p:grpSpPr>
            <p:cxnSp>
              <p:nvCxnSpPr>
                <p:cNvPr id="359" name="直線矢印コネクタ 358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直線コネクタ 359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1" name="グループ化 21"/>
              <p:cNvGrpSpPr/>
              <p:nvPr/>
            </p:nvGrpSpPr>
            <p:grpSpPr>
              <a:xfrm rot="5400000">
                <a:off x="1279593" y="2935193"/>
                <a:ext cx="441146" cy="142876"/>
                <a:chOff x="6643702" y="3357562"/>
                <a:chExt cx="642942" cy="142876"/>
              </a:xfrm>
            </p:grpSpPr>
            <p:cxnSp>
              <p:nvCxnSpPr>
                <p:cNvPr id="357" name="直線矢印コネクタ 356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直線コネクタ 357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2" name="グループ化 21"/>
              <p:cNvGrpSpPr/>
              <p:nvPr/>
            </p:nvGrpSpPr>
            <p:grpSpPr>
              <a:xfrm rot="5400000">
                <a:off x="2208287" y="2935193"/>
                <a:ext cx="441146" cy="142876"/>
                <a:chOff x="6643702" y="3357562"/>
                <a:chExt cx="642942" cy="142876"/>
              </a:xfrm>
            </p:grpSpPr>
            <p:cxnSp>
              <p:nvCxnSpPr>
                <p:cNvPr id="355" name="直線矢印コネクタ 354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直線コネクタ 355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3" name="グループ化 21"/>
              <p:cNvGrpSpPr/>
              <p:nvPr/>
            </p:nvGrpSpPr>
            <p:grpSpPr>
              <a:xfrm rot="5400000">
                <a:off x="3994237" y="2935193"/>
                <a:ext cx="441146" cy="142876"/>
                <a:chOff x="6643702" y="3357562"/>
                <a:chExt cx="642942" cy="142876"/>
              </a:xfrm>
            </p:grpSpPr>
            <p:cxnSp>
              <p:nvCxnSpPr>
                <p:cNvPr id="353" name="直線矢印コネクタ 352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直線コネクタ 353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4" name="グループ化 21"/>
              <p:cNvGrpSpPr/>
              <p:nvPr/>
            </p:nvGrpSpPr>
            <p:grpSpPr>
              <a:xfrm rot="5400000">
                <a:off x="350899" y="3708493"/>
                <a:ext cx="441146" cy="142876"/>
                <a:chOff x="6643702" y="3357562"/>
                <a:chExt cx="642942" cy="142876"/>
              </a:xfrm>
            </p:grpSpPr>
            <p:cxnSp>
              <p:nvCxnSpPr>
                <p:cNvPr id="351" name="直線矢印コネクタ 350"/>
                <p:cNvCxnSpPr/>
                <p:nvPr/>
              </p:nvCxnSpPr>
              <p:spPr>
                <a:xfrm>
                  <a:off x="6643702" y="3429000"/>
                  <a:ext cx="642942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直線コネクタ 351"/>
                <p:cNvCxnSpPr/>
                <p:nvPr/>
              </p:nvCxnSpPr>
              <p:spPr>
                <a:xfrm rot="5400000">
                  <a:off x="6858016" y="3429000"/>
                  <a:ext cx="142876" cy="0"/>
                </a:xfrm>
                <a:prstGeom prst="line">
                  <a:avLst/>
                </a:prstGeom>
                <a:ln w="317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5" name="円弧 344"/>
              <p:cNvSpPr>
                <a:spLocks noChangeAspect="1"/>
              </p:cNvSpPr>
              <p:nvPr/>
            </p:nvSpPr>
            <p:spPr>
              <a:xfrm rot="7462941">
                <a:off x="550249" y="-195331"/>
                <a:ext cx="4860000" cy="4860000"/>
              </a:xfrm>
              <a:prstGeom prst="arc">
                <a:avLst/>
              </a:prstGeom>
              <a:ln w="190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46" name="直線コネクタ 345"/>
              <p:cNvCxnSpPr/>
              <p:nvPr/>
            </p:nvCxnSpPr>
            <p:spPr>
              <a:xfrm rot="5400000">
                <a:off x="4143371" y="3857628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直線コネクタ 346"/>
              <p:cNvCxnSpPr/>
              <p:nvPr/>
            </p:nvCxnSpPr>
            <p:spPr>
              <a:xfrm rot="5400000">
                <a:off x="3214678" y="4643446"/>
                <a:ext cx="142876" cy="0"/>
              </a:xfrm>
              <a:prstGeom prst="line">
                <a:avLst/>
              </a:prstGeom>
              <a:ln w="317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8" name="グループ化 165"/>
              <p:cNvGrpSpPr/>
              <p:nvPr/>
            </p:nvGrpSpPr>
            <p:grpSpPr>
              <a:xfrm>
                <a:off x="3143240" y="2786058"/>
                <a:ext cx="785818" cy="523220"/>
                <a:chOff x="2000232" y="5715016"/>
                <a:chExt cx="785818" cy="523220"/>
              </a:xfrm>
            </p:grpSpPr>
            <p:sp>
              <p:nvSpPr>
                <p:cNvPr id="349" name="テキスト ボックス 348"/>
                <p:cNvSpPr txBox="1"/>
                <p:nvPr/>
              </p:nvSpPr>
              <p:spPr>
                <a:xfrm>
                  <a:off x="2000232" y="5715016"/>
                  <a:ext cx="57900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>
                      <a:solidFill>
                        <a:srgbClr val="0000FF"/>
                      </a:solidFill>
                    </a:rPr>
                    <a:t>F</a:t>
                  </a:r>
                  <a:r>
                    <a:rPr lang="en-US" altLang="ja-JP" sz="2800" spc="-600" baseline="30000" dirty="0" smtClean="0">
                      <a:solidFill>
                        <a:srgbClr val="0000FF"/>
                      </a:solidFill>
                    </a:rPr>
                    <a:t>&gt;&gt;</a:t>
                  </a:r>
                  <a:r>
                    <a:rPr lang="en-US" altLang="ja-JP" sz="2800" baseline="30000" dirty="0" smtClean="0">
                      <a:solidFill>
                        <a:srgbClr val="0000FF"/>
                      </a:solidFill>
                    </a:rPr>
                    <a:t>&gt;</a:t>
                  </a:r>
                  <a:endParaRPr kumimoji="1" lang="ja-JP" altLang="en-US" sz="2400" dirty="0" smtClean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50" name="テキスト ボックス 12"/>
                <p:cNvSpPr txBox="1"/>
                <p:nvPr/>
              </p:nvSpPr>
              <p:spPr>
                <a:xfrm rot="5400000">
                  <a:off x="2365422" y="5817608"/>
                  <a:ext cx="44114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2000" dirty="0" smtClean="0">
                      <a:solidFill>
                        <a:srgbClr val="0000FF"/>
                      </a:solidFill>
                    </a:rPr>
                    <a:t>⇒</a:t>
                  </a:r>
                  <a:endParaRPr kumimoji="1" lang="ja-JP" altLang="en-US" sz="2000" dirty="0" smtClean="0">
                    <a:solidFill>
                      <a:srgbClr val="0000FF"/>
                    </a:solidFill>
                  </a:endParaRPr>
                </a:p>
              </p:txBody>
            </p:sp>
          </p:grpSp>
        </p:grpSp>
        <p:grpSp>
          <p:nvGrpSpPr>
            <p:cNvPr id="291" name="グループ化 168"/>
            <p:cNvGrpSpPr/>
            <p:nvPr/>
          </p:nvGrpSpPr>
          <p:grpSpPr>
            <a:xfrm>
              <a:off x="5429256" y="4477416"/>
              <a:ext cx="1214446" cy="523220"/>
              <a:chOff x="1643042" y="5715016"/>
              <a:chExt cx="1214446" cy="523220"/>
            </a:xfrm>
          </p:grpSpPr>
          <p:sp>
            <p:nvSpPr>
              <p:cNvPr id="326" name="テキスト ボックス 325"/>
              <p:cNvSpPr txBox="1"/>
              <p:nvPr/>
            </p:nvSpPr>
            <p:spPr>
              <a:xfrm>
                <a:off x="1643042" y="5715016"/>
                <a:ext cx="9653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spc="-400" dirty="0" smtClean="0">
                    <a:solidFill>
                      <a:srgbClr val="0000FF"/>
                    </a:solidFill>
                  </a:rPr>
                  <a:t>C× </a:t>
                </a:r>
                <a:r>
                  <a:rPr lang="en-US" altLang="ja-JP" sz="2400" dirty="0" smtClean="0">
                    <a:solidFill>
                      <a:srgbClr val="0000FF"/>
                    </a:solidFill>
                  </a:rPr>
                  <a:t>F</a:t>
                </a:r>
                <a:r>
                  <a:rPr lang="en-US" altLang="ja-JP" sz="2800" spc="-600" baseline="30000" dirty="0" smtClean="0">
                    <a:solidFill>
                      <a:srgbClr val="0000FF"/>
                    </a:solidFill>
                  </a:rPr>
                  <a:t>&gt;&gt;</a:t>
                </a:r>
                <a:r>
                  <a:rPr lang="en-US" altLang="ja-JP" sz="2800" baseline="30000" dirty="0" smtClean="0">
                    <a:solidFill>
                      <a:srgbClr val="0000FF"/>
                    </a:solidFill>
                  </a:rPr>
                  <a:t>&gt;</a:t>
                </a:r>
                <a:endParaRPr kumimoji="1" lang="ja-JP" altLang="en-US" sz="2400" dirty="0" smtClean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27" name="テキスト ボックス 12"/>
              <p:cNvSpPr txBox="1"/>
              <p:nvPr/>
            </p:nvSpPr>
            <p:spPr>
              <a:xfrm rot="5400000">
                <a:off x="2436860" y="5817608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000" dirty="0" smtClean="0">
                    <a:solidFill>
                      <a:srgbClr val="0000FF"/>
                    </a:solidFill>
                  </a:rPr>
                  <a:t>⇒</a:t>
                </a:r>
                <a:endParaRPr kumimoji="1" lang="ja-JP" altLang="en-US" sz="2000" dirty="0" smtClean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92" name="グループ化 171"/>
            <p:cNvGrpSpPr/>
            <p:nvPr/>
          </p:nvGrpSpPr>
          <p:grpSpPr>
            <a:xfrm>
              <a:off x="6493325" y="5715016"/>
              <a:ext cx="793319" cy="523220"/>
              <a:chOff x="1992731" y="5715016"/>
              <a:chExt cx="793319" cy="523220"/>
            </a:xfrm>
          </p:grpSpPr>
          <p:sp>
            <p:nvSpPr>
              <p:cNvPr id="324" name="テキスト ボックス 323"/>
              <p:cNvSpPr txBox="1"/>
              <p:nvPr/>
            </p:nvSpPr>
            <p:spPr>
              <a:xfrm>
                <a:off x="1992731" y="5715016"/>
                <a:ext cx="5790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>
                    <a:solidFill>
                      <a:srgbClr val="0000FF"/>
                    </a:solidFill>
                  </a:rPr>
                  <a:t>F</a:t>
                </a:r>
                <a:r>
                  <a:rPr lang="en-US" altLang="ja-JP" sz="2800" spc="-600" baseline="30000" dirty="0" smtClean="0">
                    <a:solidFill>
                      <a:srgbClr val="0000FF"/>
                    </a:solidFill>
                  </a:rPr>
                  <a:t>&gt;&gt;</a:t>
                </a:r>
                <a:r>
                  <a:rPr lang="en-US" altLang="ja-JP" sz="2800" baseline="30000" dirty="0" smtClean="0">
                    <a:solidFill>
                      <a:srgbClr val="0000FF"/>
                    </a:solidFill>
                  </a:rPr>
                  <a:t>&gt;</a:t>
                </a:r>
                <a:endParaRPr kumimoji="1" lang="ja-JP" altLang="en-US" sz="2400" dirty="0" smtClean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25" name="テキスト ボックス 12"/>
              <p:cNvSpPr txBox="1"/>
              <p:nvPr/>
            </p:nvSpPr>
            <p:spPr>
              <a:xfrm rot="5400000">
                <a:off x="2365422" y="5817608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000" dirty="0" smtClean="0">
                    <a:solidFill>
                      <a:srgbClr val="0000FF"/>
                    </a:solidFill>
                  </a:rPr>
                  <a:t>⇒</a:t>
                </a:r>
                <a:endParaRPr kumimoji="1" lang="ja-JP" altLang="en-US" sz="2000" dirty="0" smtClean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3" name="テキスト ボックス 292"/>
            <p:cNvSpPr txBox="1"/>
            <p:nvPr/>
          </p:nvSpPr>
          <p:spPr>
            <a:xfrm>
              <a:off x="1473638" y="2886014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C× (×)</a:t>
              </a:r>
              <a:endParaRPr kumimoji="1" lang="ja-JP" altLang="en-US" sz="2000" dirty="0" smtClean="0"/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1285852" y="1714488"/>
              <a:ext cx="818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    </a:t>
              </a:r>
              <a:r>
                <a:rPr lang="en-US" altLang="ja-JP" sz="2000" spc="-400" baseline="30000" dirty="0" smtClean="0"/>
                <a:t>2</a:t>
              </a:r>
              <a:r>
                <a:rPr lang="en-US" altLang="ja-JP" sz="2000" spc="-400" dirty="0" smtClean="0"/>
                <a:t>× (×)</a:t>
              </a:r>
              <a:endParaRPr kumimoji="1" lang="ja-JP" altLang="en-US" sz="2000" dirty="0" smtClean="0"/>
            </a:p>
          </p:txBody>
        </p:sp>
        <p:sp>
          <p:nvSpPr>
            <p:cNvPr id="295" name="テキスト ボックス 294"/>
            <p:cNvSpPr txBox="1"/>
            <p:nvPr/>
          </p:nvSpPr>
          <p:spPr>
            <a:xfrm>
              <a:off x="449276" y="2285992"/>
              <a:ext cx="8365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 </a:t>
              </a:r>
              <a:r>
                <a:rPr lang="en-US" altLang="ja-JP" sz="2000" spc="-400" dirty="0" smtClean="0"/>
                <a:t>(×)× C    </a:t>
              </a:r>
              <a:r>
                <a:rPr lang="en-US" altLang="ja-JP" sz="2000" spc="-400" baseline="30000" dirty="0" smtClean="0"/>
                <a:t>2</a:t>
              </a:r>
              <a:endParaRPr kumimoji="1" lang="ja-JP" altLang="en-US" sz="2000" dirty="0" smtClean="0"/>
            </a:p>
          </p:txBody>
        </p:sp>
        <p:sp>
          <p:nvSpPr>
            <p:cNvPr id="296" name="テキスト ボックス 295"/>
            <p:cNvSpPr txBox="1"/>
            <p:nvPr/>
          </p:nvSpPr>
          <p:spPr>
            <a:xfrm>
              <a:off x="4286248" y="1714488"/>
              <a:ext cx="6238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C×</a:t>
              </a:r>
              <a:r>
                <a:rPr lang="en-US" altLang="ja-JP" sz="20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297" name="テキスト ボックス 296"/>
            <p:cNvSpPr txBox="1"/>
            <p:nvPr/>
          </p:nvSpPr>
          <p:spPr>
            <a:xfrm>
              <a:off x="2360470" y="1714488"/>
              <a:ext cx="6955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   </a:t>
              </a:r>
              <a:r>
                <a:rPr lang="en-US" altLang="ja-JP" sz="2000" spc="-400" baseline="30000" dirty="0" smtClean="0"/>
                <a:t>2</a:t>
              </a:r>
              <a:r>
                <a:rPr lang="en-US" altLang="ja-JP" sz="2000" spc="-400" dirty="0" smtClean="0"/>
                <a:t>×</a:t>
              </a:r>
              <a:r>
                <a:rPr lang="en-US" altLang="ja-JP" sz="20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298" name="テキスト ボックス 297"/>
            <p:cNvSpPr txBox="1"/>
            <p:nvPr/>
          </p:nvSpPr>
          <p:spPr>
            <a:xfrm>
              <a:off x="3214678" y="1714488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C× (×)</a:t>
              </a:r>
              <a:endParaRPr kumimoji="1" lang="ja-JP" altLang="en-US" sz="2000" dirty="0" smtClean="0"/>
            </a:p>
          </p:txBody>
        </p:sp>
        <p:sp>
          <p:nvSpPr>
            <p:cNvPr id="299" name="テキスト ボックス 298"/>
            <p:cNvSpPr txBox="1">
              <a:spLocks noChangeAspect="1"/>
            </p:cNvSpPr>
            <p:nvPr/>
          </p:nvSpPr>
          <p:spPr>
            <a:xfrm>
              <a:off x="1713391" y="2285992"/>
              <a:ext cx="5725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spc="-400" dirty="0" smtClean="0"/>
                <a:t>(×)× C</a:t>
              </a:r>
              <a:endParaRPr kumimoji="1" lang="ja-JP" altLang="en-US" sz="1600" dirty="0" smtClean="0"/>
            </a:p>
          </p:txBody>
        </p:sp>
        <p:sp>
          <p:nvSpPr>
            <p:cNvPr id="300" name="テキスト ボックス 299"/>
            <p:cNvSpPr txBox="1"/>
            <p:nvPr/>
          </p:nvSpPr>
          <p:spPr>
            <a:xfrm>
              <a:off x="2643174" y="2285992"/>
              <a:ext cx="5725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spc="-400" dirty="0" smtClean="0"/>
                <a:t>(×)× C</a:t>
              </a:r>
              <a:endParaRPr kumimoji="1" lang="ja-JP" altLang="en-US" sz="1600" dirty="0" smtClean="0"/>
            </a:p>
          </p:txBody>
        </p:sp>
        <p:sp>
          <p:nvSpPr>
            <p:cNvPr id="301" name="テキスト ボックス 300"/>
            <p:cNvSpPr txBox="1"/>
            <p:nvPr/>
          </p:nvSpPr>
          <p:spPr>
            <a:xfrm>
              <a:off x="4967968" y="2285992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×</a:t>
              </a:r>
              <a:endParaRPr kumimoji="1" lang="ja-JP" altLang="en-US" sz="2000" dirty="0" smtClean="0"/>
            </a:p>
          </p:txBody>
        </p:sp>
        <p:sp>
          <p:nvSpPr>
            <p:cNvPr id="302" name="テキスト ボックス 301"/>
            <p:cNvSpPr txBox="1"/>
            <p:nvPr/>
          </p:nvSpPr>
          <p:spPr>
            <a:xfrm>
              <a:off x="2428860" y="2886014"/>
              <a:ext cx="6238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C×</a:t>
              </a:r>
              <a:r>
                <a:rPr lang="en-US" altLang="ja-JP" sz="20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303" name="テキスト ボックス 302"/>
            <p:cNvSpPr txBox="1"/>
            <p:nvPr/>
          </p:nvSpPr>
          <p:spPr>
            <a:xfrm>
              <a:off x="3467770" y="2928934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×</a:t>
              </a:r>
              <a:endParaRPr kumimoji="1" lang="ja-JP" altLang="en-US" sz="2000" dirty="0" smtClean="0"/>
            </a:p>
          </p:txBody>
        </p:sp>
        <p:sp>
          <p:nvSpPr>
            <p:cNvPr id="304" name="テキスト ボックス 303"/>
            <p:cNvSpPr txBox="1"/>
            <p:nvPr/>
          </p:nvSpPr>
          <p:spPr>
            <a:xfrm>
              <a:off x="5289682" y="2571744"/>
              <a:ext cx="2824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305" name="テキスト ボックス 304"/>
            <p:cNvSpPr txBox="1"/>
            <p:nvPr/>
          </p:nvSpPr>
          <p:spPr>
            <a:xfrm>
              <a:off x="1571604" y="3671832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×</a:t>
              </a:r>
              <a:endParaRPr kumimoji="1" lang="ja-JP" altLang="en-US" sz="2000" dirty="0" smtClean="0"/>
            </a:p>
          </p:txBody>
        </p:sp>
        <p:sp>
          <p:nvSpPr>
            <p:cNvPr id="306" name="テキスト ボックス 305"/>
            <p:cNvSpPr txBox="1">
              <a:spLocks noChangeAspect="1"/>
            </p:cNvSpPr>
            <p:nvPr/>
          </p:nvSpPr>
          <p:spPr>
            <a:xfrm>
              <a:off x="500034" y="3100328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(×)× C</a:t>
              </a:r>
              <a:endParaRPr kumimoji="1" lang="ja-JP" altLang="en-US" sz="2000" dirty="0" smtClean="0"/>
            </a:p>
          </p:txBody>
        </p:sp>
        <p:sp>
          <p:nvSpPr>
            <p:cNvPr id="307" name="テキスト ボックス 306"/>
            <p:cNvSpPr txBox="1"/>
            <p:nvPr/>
          </p:nvSpPr>
          <p:spPr>
            <a:xfrm>
              <a:off x="4646740" y="3357562"/>
              <a:ext cx="2824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308" name="テキスト ボックス 307"/>
            <p:cNvSpPr txBox="1"/>
            <p:nvPr/>
          </p:nvSpPr>
          <p:spPr>
            <a:xfrm>
              <a:off x="3786182" y="3929066"/>
              <a:ext cx="2824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309" name="テキスト ボックス 308"/>
            <p:cNvSpPr txBox="1"/>
            <p:nvPr/>
          </p:nvSpPr>
          <p:spPr>
            <a:xfrm>
              <a:off x="3521110" y="4396095"/>
              <a:ext cx="8365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spc="-400" dirty="0" smtClean="0"/>
                <a:t> </a:t>
              </a:r>
              <a:r>
                <a:rPr lang="en-US" altLang="ja-JP" sz="2000" spc="-400" dirty="0" smtClean="0"/>
                <a:t>(×)× C    </a:t>
              </a:r>
              <a:r>
                <a:rPr lang="en-US" altLang="ja-JP" sz="2000" spc="-400" baseline="30000" dirty="0" smtClean="0"/>
                <a:t>2</a:t>
              </a:r>
              <a:endParaRPr kumimoji="1" lang="ja-JP" altLang="en-US" sz="2000" dirty="0" smtClean="0"/>
            </a:p>
          </p:txBody>
        </p:sp>
        <p:sp>
          <p:nvSpPr>
            <p:cNvPr id="310" name="テキスト ボックス 309"/>
            <p:cNvSpPr txBox="1">
              <a:spLocks noChangeAspect="1"/>
            </p:cNvSpPr>
            <p:nvPr/>
          </p:nvSpPr>
          <p:spPr>
            <a:xfrm>
              <a:off x="3545340" y="5286388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(×)× C</a:t>
              </a:r>
              <a:endParaRPr kumimoji="1" lang="ja-JP" altLang="en-US" sz="2000" dirty="0" smtClean="0"/>
            </a:p>
          </p:txBody>
        </p:sp>
        <p:sp>
          <p:nvSpPr>
            <p:cNvPr id="311" name="テキスト ボックス 310"/>
            <p:cNvSpPr txBox="1"/>
            <p:nvPr/>
          </p:nvSpPr>
          <p:spPr>
            <a:xfrm>
              <a:off x="5110844" y="5814972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×</a:t>
              </a:r>
              <a:endParaRPr kumimoji="1" lang="ja-JP" altLang="en-US" sz="2000" dirty="0" smtClean="0"/>
            </a:p>
          </p:txBody>
        </p:sp>
        <p:sp>
          <p:nvSpPr>
            <p:cNvPr id="312" name="テキスト ボックス 311"/>
            <p:cNvSpPr txBox="1"/>
            <p:nvPr/>
          </p:nvSpPr>
          <p:spPr>
            <a:xfrm>
              <a:off x="7075632" y="6143644"/>
              <a:ext cx="2824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313" name="テキスト ボックス 312"/>
            <p:cNvSpPr txBox="1"/>
            <p:nvPr/>
          </p:nvSpPr>
          <p:spPr>
            <a:xfrm>
              <a:off x="8004326" y="5500702"/>
              <a:ext cx="2824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314" name="テキスト ボックス 313"/>
            <p:cNvSpPr txBox="1"/>
            <p:nvPr/>
          </p:nvSpPr>
          <p:spPr>
            <a:xfrm>
              <a:off x="7539736" y="5286388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×</a:t>
              </a:r>
              <a:endParaRPr kumimoji="1" lang="ja-JP" altLang="en-US" sz="2000" dirty="0" smtClean="0"/>
            </a:p>
          </p:txBody>
        </p:sp>
        <p:sp>
          <p:nvSpPr>
            <p:cNvPr id="315" name="テキスト ボックス 314"/>
            <p:cNvSpPr txBox="1"/>
            <p:nvPr/>
          </p:nvSpPr>
          <p:spPr>
            <a:xfrm>
              <a:off x="6858016" y="4714884"/>
              <a:ext cx="6238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C×</a:t>
              </a:r>
              <a:r>
                <a:rPr lang="en-US" altLang="ja-JP" sz="20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316" name="テキスト ボックス 315"/>
            <p:cNvSpPr txBox="1"/>
            <p:nvPr/>
          </p:nvSpPr>
          <p:spPr>
            <a:xfrm>
              <a:off x="6688612" y="4357694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C× (×)</a:t>
              </a:r>
              <a:endParaRPr kumimoji="1" lang="ja-JP" altLang="en-US" sz="2000" dirty="0" smtClean="0"/>
            </a:p>
          </p:txBody>
        </p:sp>
        <p:sp>
          <p:nvSpPr>
            <p:cNvPr id="317" name="テキスト ボックス 316"/>
            <p:cNvSpPr txBox="1"/>
            <p:nvPr/>
          </p:nvSpPr>
          <p:spPr>
            <a:xfrm>
              <a:off x="5857884" y="3957584"/>
              <a:ext cx="6955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   </a:t>
              </a:r>
              <a:r>
                <a:rPr lang="en-US" altLang="ja-JP" sz="2000" spc="-400" baseline="30000" dirty="0" smtClean="0"/>
                <a:t>2</a:t>
              </a:r>
              <a:r>
                <a:rPr lang="en-US" altLang="ja-JP" sz="2000" spc="-400" dirty="0" smtClean="0"/>
                <a:t>×</a:t>
              </a:r>
              <a:r>
                <a:rPr lang="en-US" altLang="ja-JP" sz="20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318" name="テキスト ボックス 317"/>
            <p:cNvSpPr txBox="1"/>
            <p:nvPr/>
          </p:nvSpPr>
          <p:spPr>
            <a:xfrm>
              <a:off x="4896066" y="3957584"/>
              <a:ext cx="818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    </a:t>
              </a:r>
              <a:r>
                <a:rPr lang="en-US" altLang="ja-JP" sz="2000" spc="-400" baseline="30000" dirty="0" smtClean="0"/>
                <a:t>2</a:t>
              </a:r>
              <a:r>
                <a:rPr lang="en-US" altLang="ja-JP" sz="2000" spc="-400" dirty="0" smtClean="0"/>
                <a:t>× (×)</a:t>
              </a:r>
              <a:endParaRPr kumimoji="1" lang="ja-JP" altLang="en-US" sz="2000" dirty="0" smtClean="0"/>
            </a:p>
          </p:txBody>
        </p:sp>
        <p:sp>
          <p:nvSpPr>
            <p:cNvPr id="319" name="テキスト ボックス 318"/>
            <p:cNvSpPr txBox="1"/>
            <p:nvPr/>
          </p:nvSpPr>
          <p:spPr>
            <a:xfrm>
              <a:off x="6377003" y="5243468"/>
              <a:ext cx="6238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C×</a:t>
              </a:r>
              <a:r>
                <a:rPr lang="en-US" altLang="ja-JP" sz="2000" dirty="0" smtClean="0"/>
                <a:t>A</a:t>
              </a:r>
              <a:endParaRPr kumimoji="1" lang="ja-JP" altLang="en-US" sz="2000" dirty="0" smtClean="0"/>
            </a:p>
          </p:txBody>
        </p:sp>
        <p:sp>
          <p:nvSpPr>
            <p:cNvPr id="320" name="テキスト ボックス 319"/>
            <p:cNvSpPr txBox="1"/>
            <p:nvPr/>
          </p:nvSpPr>
          <p:spPr>
            <a:xfrm>
              <a:off x="4974100" y="5000636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spc="-400" dirty="0" smtClean="0"/>
                <a:t>C× (×)</a:t>
              </a:r>
              <a:endParaRPr kumimoji="1" lang="ja-JP" altLang="en-US" sz="2000" dirty="0" smtClean="0"/>
            </a:p>
          </p:txBody>
        </p:sp>
        <p:sp>
          <p:nvSpPr>
            <p:cNvPr id="321" name="テキスト ボックス 320"/>
            <p:cNvSpPr txBox="1"/>
            <p:nvPr/>
          </p:nvSpPr>
          <p:spPr>
            <a:xfrm>
              <a:off x="4856663" y="5376462"/>
              <a:ext cx="5725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spc="-400" dirty="0" smtClean="0"/>
                <a:t>(×)× C</a:t>
              </a:r>
              <a:endParaRPr kumimoji="1" lang="ja-JP" altLang="en-US" sz="1600" dirty="0" smtClean="0"/>
            </a:p>
          </p:txBody>
        </p:sp>
        <p:sp>
          <p:nvSpPr>
            <p:cNvPr id="322" name="テキスト ボックス 321"/>
            <p:cNvSpPr txBox="1"/>
            <p:nvPr/>
          </p:nvSpPr>
          <p:spPr>
            <a:xfrm>
              <a:off x="4786314" y="4357694"/>
              <a:ext cx="784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spc="-400" dirty="0" smtClean="0"/>
                <a:t>C</a:t>
              </a:r>
              <a:r>
                <a:rPr lang="ja-JP" altLang="en-US" sz="1600" spc="-400" dirty="0" smtClean="0"/>
                <a:t>   </a:t>
              </a:r>
              <a:r>
                <a:rPr lang="en-US" altLang="ja-JP" sz="1600" spc="-400" dirty="0" smtClean="0"/>
                <a:t>×(×)× C</a:t>
              </a:r>
              <a:endParaRPr kumimoji="1" lang="ja-JP" altLang="en-US" sz="1600" dirty="0" smtClean="0"/>
            </a:p>
          </p:txBody>
        </p:sp>
        <p:sp>
          <p:nvSpPr>
            <p:cNvPr id="323" name="テキスト ボックス 322"/>
            <p:cNvSpPr txBox="1"/>
            <p:nvPr/>
          </p:nvSpPr>
          <p:spPr>
            <a:xfrm>
              <a:off x="1857356" y="485776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 smtClean="0"/>
                <a:t>＝</a:t>
              </a:r>
              <a:endParaRPr kumimoji="1" lang="ja-JP" altLang="en-US" sz="32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89"/>
                                        </p:tgtEl>
                                      </p:cBhvr>
                                      <p:by x="45000" y="4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0287E-7 L 0.29931 -0.3790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grpSp>
        <p:nvGrpSpPr>
          <p:cNvPr id="5" name="グループ化 15"/>
          <p:cNvGrpSpPr/>
          <p:nvPr/>
        </p:nvGrpSpPr>
        <p:grpSpPr>
          <a:xfrm>
            <a:off x="285720" y="2119110"/>
            <a:ext cx="8363890" cy="1667080"/>
            <a:chOff x="285720" y="2571744"/>
            <a:chExt cx="8363890" cy="1667080"/>
          </a:xfrm>
        </p:grpSpPr>
        <p:sp>
          <p:nvSpPr>
            <p:cNvPr id="6" name="コンテンツ プレースホルダ 2"/>
            <p:cNvSpPr txBox="1">
              <a:spLocks/>
            </p:cNvSpPr>
            <p:nvPr/>
          </p:nvSpPr>
          <p:spPr>
            <a:xfrm>
              <a:off x="285720" y="2571744"/>
              <a:ext cx="3257544" cy="582239"/>
            </a:xfrm>
            <a:prstGeom prst="rect">
              <a:avLst/>
            </a:prstGeom>
          </p:spPr>
          <p:txBody>
            <a:bodyPr vert="horz" lIns="54864" tIns="91440" rtlCol="0">
              <a:noAutofit/>
            </a:bodyPr>
            <a:lstStyle/>
            <a:p>
              <a:pPr marL="438912" marR="0" lvl="0" indent="-32004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Computations</a:t>
              </a:r>
            </a:p>
          </p:txBody>
        </p:sp>
        <p:grpSp>
          <p:nvGrpSpPr>
            <p:cNvPr id="7" name="グループ化 4"/>
            <p:cNvGrpSpPr/>
            <p:nvPr/>
          </p:nvGrpSpPr>
          <p:grpSpPr>
            <a:xfrm>
              <a:off x="3000364" y="3214686"/>
              <a:ext cx="2643206" cy="726703"/>
              <a:chOff x="3314720" y="1418001"/>
              <a:chExt cx="2643206" cy="726703"/>
            </a:xfrm>
          </p:grpSpPr>
          <p:cxnSp>
            <p:nvCxnSpPr>
              <p:cNvPr id="13" name="直線矢印コネクタ 12"/>
              <p:cNvCxnSpPr/>
              <p:nvPr/>
            </p:nvCxnSpPr>
            <p:spPr>
              <a:xfrm>
                <a:off x="3600472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テキスト ボックス 13"/>
              <p:cNvSpPr txBox="1"/>
              <p:nvPr/>
            </p:nvSpPr>
            <p:spPr>
              <a:xfrm>
                <a:off x="3314720" y="1418001"/>
                <a:ext cx="26432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800" dirty="0" smtClean="0"/>
                  <a:t>categorification</a:t>
                </a:r>
                <a:endParaRPr kumimoji="1" lang="ja-JP" altLang="en-US" sz="2800" dirty="0"/>
              </a:p>
            </p:txBody>
          </p:sp>
        </p:grpSp>
        <p:sp>
          <p:nvSpPr>
            <p:cNvPr id="8" name="テキスト ボックス 9"/>
            <p:cNvSpPr txBox="1"/>
            <p:nvPr/>
          </p:nvSpPr>
          <p:spPr>
            <a:xfrm>
              <a:off x="1774820" y="3296859"/>
              <a:ext cx="553998" cy="4001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2400" dirty="0" smtClean="0"/>
                <a:t>＝</a:t>
              </a:r>
              <a:endParaRPr kumimoji="1" lang="ja-JP" altLang="en-US" sz="24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595332" y="3296859"/>
              <a:ext cx="553998" cy="4001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2400" dirty="0"/>
                <a:t>＝</a:t>
              </a:r>
              <a:endParaRPr kumimoji="1" lang="ja-JP" altLang="en-US" sz="24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000100" y="3654049"/>
              <a:ext cx="214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dirty="0" smtClean="0">
                  <a:solidFill>
                    <a:srgbClr val="0000FF"/>
                  </a:solidFill>
                </a:rPr>
                <a:t>Arrow</a:t>
              </a:r>
              <a:r>
                <a:rPr lang="en-US" altLang="ja-JP" sz="3200" dirty="0" smtClean="0"/>
                <a:t> 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081196" y="3654049"/>
              <a:ext cx="35684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3200" dirty="0" smtClean="0">
                  <a:solidFill>
                    <a:srgbClr val="0000FF"/>
                  </a:solidFill>
                </a:rPr>
                <a:t>Categorical Arrow(s)</a:t>
              </a:r>
              <a:endParaRPr lang="en-US" altLang="ja-JP" sz="3200" dirty="0">
                <a:solidFill>
                  <a:srgbClr val="0000FF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686404" y="2653917"/>
              <a:ext cx="23695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Components</a:t>
              </a:r>
              <a:endParaRPr lang="en-US" altLang="ja-JP" sz="3200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4508390" y="4000505"/>
            <a:ext cx="3421196" cy="2071701"/>
            <a:chOff x="4508390" y="4000505"/>
            <a:chExt cx="3421196" cy="2071701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5786446" y="5487431"/>
              <a:ext cx="214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dirty="0" smtClean="0">
                  <a:solidFill>
                    <a:srgbClr val="0000FF"/>
                  </a:solidFill>
                </a:rPr>
                <a:t>Arrows </a:t>
              </a:r>
            </a:p>
          </p:txBody>
        </p:sp>
        <p:grpSp>
          <p:nvGrpSpPr>
            <p:cNvPr id="17" name="グループ化 9"/>
            <p:cNvGrpSpPr/>
            <p:nvPr/>
          </p:nvGrpSpPr>
          <p:grpSpPr>
            <a:xfrm rot="16200000">
              <a:off x="6179356" y="4607728"/>
              <a:ext cx="1357322" cy="142876"/>
              <a:chOff x="3714744" y="2071678"/>
              <a:chExt cx="1857388" cy="142876"/>
            </a:xfrm>
          </p:grpSpPr>
          <p:cxnSp>
            <p:nvCxnSpPr>
              <p:cNvPr id="19" name="直線矢印コネクタ 18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テキスト ボックス 17"/>
            <p:cNvSpPr txBox="1"/>
            <p:nvPr/>
          </p:nvSpPr>
          <p:spPr>
            <a:xfrm>
              <a:off x="4508390" y="4143380"/>
              <a:ext cx="227818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smtClean="0"/>
                <a:t>c</a:t>
              </a:r>
              <a:r>
                <a:rPr kumimoji="1" lang="en-US" altLang="ja-JP" sz="3200" dirty="0" smtClean="0"/>
                <a:t>oncrete</a:t>
              </a:r>
            </a:p>
            <a:p>
              <a:r>
                <a:rPr lang="en-US" altLang="ja-JP" sz="3200" dirty="0" smtClean="0"/>
                <a:t>construction</a:t>
              </a:r>
              <a:endParaRPr kumimoji="1" lang="ja-JP" altLang="en-US" sz="32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Remark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86116" y="1857364"/>
            <a:ext cx="2571768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Key lemma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3286116" y="3286124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Microcosm principles</a:t>
            </a:r>
            <a:endParaRPr kumimoji="1"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3286116" y="5300682"/>
            <a:ext cx="2571768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Main theorem</a:t>
            </a:r>
            <a:endParaRPr kumimoji="1" lang="ja-JP" altLang="en-US" sz="3200" dirty="0"/>
          </a:p>
        </p:txBody>
      </p:sp>
      <p:cxnSp>
        <p:nvCxnSpPr>
          <p:cNvPr id="8" name="直線矢印コネクタ 7"/>
          <p:cNvCxnSpPr>
            <a:stCxn id="4" idx="2"/>
            <a:endCxn id="5" idx="0"/>
          </p:cNvCxnSpPr>
          <p:nvPr/>
        </p:nvCxnSpPr>
        <p:spPr>
          <a:xfrm rot="5400000">
            <a:off x="4207663" y="2921787"/>
            <a:ext cx="72867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5" idx="2"/>
            <a:endCxn id="6" idx="0"/>
          </p:cNvCxnSpPr>
          <p:nvPr/>
        </p:nvCxnSpPr>
        <p:spPr>
          <a:xfrm rot="5400000">
            <a:off x="4136225" y="4864907"/>
            <a:ext cx="87155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786446" y="3571876"/>
            <a:ext cx="3459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accent6">
                    <a:lumMod val="50000"/>
                  </a:schemeClr>
                </a:solidFill>
              </a:rPr>
              <a:t>[Hasuo, H., J., S. 09]</a:t>
            </a:r>
            <a:endParaRPr kumimoji="1" lang="ja-JP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Remark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86116" y="1857364"/>
            <a:ext cx="2571768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Key lemma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3286116" y="3286124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Microcosm principles</a:t>
            </a:r>
            <a:endParaRPr kumimoji="1"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357158" y="4657740"/>
            <a:ext cx="2571768" cy="120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Outer model</a:t>
            </a:r>
          </a:p>
          <a:p>
            <a:pPr algn="ctr"/>
            <a:r>
              <a:rPr lang="en-US" altLang="ja-JP" sz="2800" dirty="0" smtClean="0"/>
              <a:t>(main theorem)</a:t>
            </a:r>
          </a:p>
        </p:txBody>
      </p:sp>
      <p:cxnSp>
        <p:nvCxnSpPr>
          <p:cNvPr id="8" name="直線矢印コネクタ 7"/>
          <p:cNvCxnSpPr>
            <a:stCxn id="4" idx="2"/>
            <a:endCxn id="5" idx="0"/>
          </p:cNvCxnSpPr>
          <p:nvPr/>
        </p:nvCxnSpPr>
        <p:spPr>
          <a:xfrm rot="5400000">
            <a:off x="4207663" y="2921787"/>
            <a:ext cx="72867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5" idx="2"/>
          </p:cNvCxnSpPr>
          <p:nvPr/>
        </p:nvCxnSpPr>
        <p:spPr>
          <a:xfrm rot="5400000">
            <a:off x="3607587" y="3679033"/>
            <a:ext cx="214314" cy="17145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6215074" y="4657740"/>
            <a:ext cx="2571768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Inner model</a:t>
            </a:r>
            <a:endParaRPr kumimoji="1" lang="ja-JP" altLang="en-US" sz="3200" dirty="0"/>
          </a:p>
        </p:txBody>
      </p:sp>
      <p:cxnSp>
        <p:nvCxnSpPr>
          <p:cNvPr id="12" name="直線矢印コネクタ 11"/>
          <p:cNvCxnSpPr>
            <a:stCxn id="5" idx="2"/>
          </p:cNvCxnSpPr>
          <p:nvPr/>
        </p:nvCxnSpPr>
        <p:spPr>
          <a:xfrm rot="16200000" flipH="1">
            <a:off x="5286380" y="3714752"/>
            <a:ext cx="285752" cy="17145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034800" y="5514996"/>
            <a:ext cx="3071834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rgbClr val="0000FF"/>
                </a:solidFill>
              </a:rPr>
              <a:t>compositionality</a:t>
            </a:r>
            <a:endParaRPr kumimoji="1" lang="ja-JP" altLang="en-US" sz="3200" dirty="0">
              <a:solidFill>
                <a:srgbClr val="0000FF"/>
              </a:solidFill>
            </a:endParaRPr>
          </a:p>
        </p:txBody>
      </p:sp>
      <p:cxnSp>
        <p:nvCxnSpPr>
          <p:cNvPr id="16" name="直線矢印コネクタ 15"/>
          <p:cNvCxnSpPr>
            <a:stCxn id="5" idx="2"/>
            <a:endCxn id="15" idx="0"/>
          </p:cNvCxnSpPr>
          <p:nvPr/>
        </p:nvCxnSpPr>
        <p:spPr>
          <a:xfrm rot="5400000">
            <a:off x="4028427" y="4971423"/>
            <a:ext cx="1085864" cy="12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6" idx="2"/>
            <a:endCxn id="15" idx="1"/>
          </p:cNvCxnSpPr>
          <p:nvPr/>
        </p:nvCxnSpPr>
        <p:spPr>
          <a:xfrm rot="16200000" flipH="1">
            <a:off x="2246050" y="5254884"/>
            <a:ext cx="185742" cy="1391758"/>
          </a:xfrm>
          <a:prstGeom prst="curvedConnector2">
            <a:avLst/>
          </a:prstGeom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5" idx="3"/>
            <a:endCxn id="10" idx="2"/>
          </p:cNvCxnSpPr>
          <p:nvPr/>
        </p:nvCxnSpPr>
        <p:spPr>
          <a:xfrm flipV="1">
            <a:off x="6106634" y="5357826"/>
            <a:ext cx="1394324" cy="685808"/>
          </a:xfrm>
          <a:prstGeom prst="curvedConnector2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786446" y="3571876"/>
            <a:ext cx="3459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accent6">
                    <a:lumMod val="50000"/>
                  </a:schemeClr>
                </a:solidFill>
              </a:rPr>
              <a:t>[Hasuo, H., J., S. 09]</a:t>
            </a:r>
            <a:endParaRPr kumimoji="1" lang="ja-JP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Arrow, pictorially</a:t>
            </a:r>
            <a:endParaRPr kumimoji="1" lang="ja-JP" altLang="en-US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n arrow A on C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[Hughes 00]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is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r>
              <a:rPr kumimoji="1" lang="en-US" altLang="ja-JP" dirty="0" smtClean="0"/>
              <a:t>a family of sets </a:t>
            </a:r>
            <a:r>
              <a:rPr lang="en-US" altLang="ja-JP" dirty="0" smtClean="0">
                <a:solidFill>
                  <a:srgbClr val="0000FF"/>
                </a:solidFill>
              </a:rPr>
              <a:t>A(J, K) </a:t>
            </a:r>
            <a:r>
              <a:rPr lang="ja-JP" altLang="en-US" dirty="0" smtClean="0"/>
              <a:t>∍ </a:t>
            </a: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	three families of functions</a:t>
            </a:r>
          </a:p>
          <a:p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0000FF"/>
                </a:solidFill>
              </a:rPr>
              <a:t>Embedding a pure function </a:t>
            </a:r>
            <a:r>
              <a:rPr lang="en-US" altLang="ja-JP" dirty="0" smtClean="0"/>
              <a:t>f:J</a:t>
            </a:r>
            <a:r>
              <a:rPr lang="ja-JP" altLang="en-US" dirty="0" smtClean="0"/>
              <a:t> →</a:t>
            </a:r>
            <a:r>
              <a:rPr lang="en-US" altLang="ja-JP" dirty="0" smtClean="0"/>
              <a:t>K)</a:t>
            </a:r>
          </a:p>
          <a:p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0000FF"/>
                </a:solidFill>
              </a:rPr>
              <a:t>Sequential composition</a:t>
            </a:r>
            <a:r>
              <a:rPr lang="en-US" altLang="ja-JP" dirty="0" smtClean="0"/>
              <a:t>)          ,</a:t>
            </a:r>
          </a:p>
          <a:p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0000FF"/>
                </a:solidFill>
              </a:rPr>
              <a:t>Sideline</a:t>
            </a:r>
            <a:r>
              <a:rPr lang="en-US" altLang="ja-JP" dirty="0" smtClean="0"/>
              <a:t>)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	satisfying certain axioms, e.g.</a:t>
            </a:r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lnSpc>
                <a:spcPts val="200"/>
              </a:lnSpc>
              <a:buNone/>
            </a:pPr>
            <a:endParaRPr lang="en-US" altLang="ja-JP" baseline="30000" dirty="0" smtClean="0"/>
          </a:p>
          <a:p>
            <a:pPr>
              <a:buNone/>
            </a:pPr>
            <a:r>
              <a:rPr lang="en-US" altLang="ja-JP" dirty="0" smtClean="0"/>
              <a:t>                                          =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4929190" y="2471640"/>
            <a:ext cx="1063362" cy="528732"/>
            <a:chOff x="1313200" y="2638800"/>
            <a:chExt cx="1063362" cy="52873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929452" y="3357562"/>
            <a:ext cx="1442502" cy="500066"/>
            <a:chOff x="5823256" y="4033117"/>
            <a:chExt cx="1228188" cy="528732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6153100" y="4192517"/>
              <a:ext cx="59064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</a:t>
              </a:r>
              <a:r>
                <a:rPr kumimoji="1" lang="en-US" altLang="ja-JP" dirty="0" smtClean="0"/>
                <a:t>rr</a:t>
              </a:r>
              <a:r>
                <a:rPr lang="ja-JP" altLang="en-US" dirty="0"/>
                <a:t> </a:t>
              </a:r>
              <a:r>
                <a:rPr kumimoji="1" lang="en-US" altLang="ja-JP" dirty="0" smtClean="0"/>
                <a:t>f</a:t>
              </a:r>
              <a:endParaRPr kumimoji="1" lang="ja-JP" altLang="en-US" dirty="0"/>
            </a:p>
          </p:txBody>
        </p:sp>
        <p:cxnSp>
          <p:nvCxnSpPr>
            <p:cNvPr id="16" name="直線矢印コネクタ 15"/>
            <p:cNvCxnSpPr/>
            <p:nvPr/>
          </p:nvCxnSpPr>
          <p:spPr>
            <a:xfrm>
              <a:off x="5914058" y="436913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5823256" y="4033117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grpSp>
          <p:nvGrpSpPr>
            <p:cNvPr id="18" name="グループ化 58"/>
            <p:cNvGrpSpPr/>
            <p:nvPr/>
          </p:nvGrpSpPr>
          <p:grpSpPr>
            <a:xfrm>
              <a:off x="6743744" y="4033117"/>
              <a:ext cx="307700" cy="369332"/>
              <a:chOff x="6193124" y="3686087"/>
              <a:chExt cx="307700" cy="369332"/>
            </a:xfrm>
          </p:grpSpPr>
          <p:cxnSp>
            <p:nvCxnSpPr>
              <p:cNvPr id="19" name="直線矢印コネクタ 18"/>
              <p:cNvCxnSpPr/>
              <p:nvPr/>
            </p:nvCxnSpPr>
            <p:spPr>
              <a:xfrm>
                <a:off x="6193124" y="4022106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テキスト ボックス 19"/>
              <p:cNvSpPr txBox="1"/>
              <p:nvPr/>
            </p:nvSpPr>
            <p:spPr>
              <a:xfrm>
                <a:off x="6195932" y="3686087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</p:grpSp>
      <p:grpSp>
        <p:nvGrpSpPr>
          <p:cNvPr id="49" name="グループ化 48"/>
          <p:cNvGrpSpPr/>
          <p:nvPr/>
        </p:nvGrpSpPr>
        <p:grpSpPr>
          <a:xfrm>
            <a:off x="5214942" y="4143379"/>
            <a:ext cx="3373749" cy="482972"/>
            <a:chOff x="5214942" y="4071927"/>
            <a:chExt cx="3373749" cy="541309"/>
          </a:xfrm>
        </p:grpSpPr>
        <p:grpSp>
          <p:nvGrpSpPr>
            <p:cNvPr id="22" name="グループ化 30"/>
            <p:cNvGrpSpPr/>
            <p:nvPr/>
          </p:nvGrpSpPr>
          <p:grpSpPr>
            <a:xfrm>
              <a:off x="5214942" y="4071927"/>
              <a:ext cx="755662" cy="528730"/>
              <a:chOff x="1313200" y="2638785"/>
              <a:chExt cx="1063362" cy="528730"/>
            </a:xfrm>
          </p:grpSpPr>
          <p:sp>
            <p:nvSpPr>
              <p:cNvPr id="44" name="テキスト ボックス 5"/>
              <p:cNvSpPr txBox="1"/>
              <p:nvPr/>
            </p:nvSpPr>
            <p:spPr>
              <a:xfrm>
                <a:off x="1643042" y="2798184"/>
                <a:ext cx="428628" cy="369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45" name="直線矢印コネクタ 44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テキスト ボックス 45"/>
              <p:cNvSpPr txBox="1"/>
              <p:nvPr/>
            </p:nvSpPr>
            <p:spPr>
              <a:xfrm>
                <a:off x="1313200" y="2638785"/>
                <a:ext cx="258404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47" name="直線矢印コネクタ 46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テキスト ボックス 47"/>
              <p:cNvSpPr txBox="1"/>
              <p:nvPr/>
            </p:nvSpPr>
            <p:spPr>
              <a:xfrm>
                <a:off x="2071670" y="2638785"/>
                <a:ext cx="304892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23" name="グループ化 31"/>
            <p:cNvGrpSpPr/>
            <p:nvPr/>
          </p:nvGrpSpPr>
          <p:grpSpPr>
            <a:xfrm>
              <a:off x="6064369" y="4071929"/>
              <a:ext cx="739714" cy="529169"/>
              <a:chOff x="2508505" y="2638787"/>
              <a:chExt cx="1040919" cy="529169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2838345" y="2798625"/>
                <a:ext cx="428628" cy="369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40" name="直線矢印コネクタ 39"/>
              <p:cNvCxnSpPr/>
              <p:nvPr/>
            </p:nvCxnSpPr>
            <p:spPr>
              <a:xfrm>
                <a:off x="259930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テキスト ボックス 40"/>
              <p:cNvSpPr txBox="1"/>
              <p:nvPr/>
            </p:nvSpPr>
            <p:spPr>
              <a:xfrm>
                <a:off x="2508505" y="2638787"/>
                <a:ext cx="304892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42" name="直線矢印コネクタ 41"/>
              <p:cNvCxnSpPr/>
              <p:nvPr/>
            </p:nvCxnSpPr>
            <p:spPr>
              <a:xfrm>
                <a:off x="326416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3266974" y="2638788"/>
                <a:ext cx="282450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4" name="グループ化 33"/>
            <p:cNvGrpSpPr/>
            <p:nvPr/>
          </p:nvGrpSpPr>
          <p:grpSpPr>
            <a:xfrm>
              <a:off x="7304149" y="4071927"/>
              <a:ext cx="1284542" cy="541309"/>
              <a:chOff x="5193293" y="2638785"/>
              <a:chExt cx="1807597" cy="541309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5523133" y="2810325"/>
                <a:ext cx="428628" cy="369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32" name="直線矢印コネクタ 31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/>
              <p:cNvSpPr txBox="1"/>
              <p:nvPr/>
            </p:nvSpPr>
            <p:spPr>
              <a:xfrm>
                <a:off x="5193293" y="2638785"/>
                <a:ext cx="258404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5951762" y="2638786"/>
                <a:ext cx="304892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35" name="直線矢印コネクタ 34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テキスト ボックス 35"/>
              <p:cNvSpPr txBox="1"/>
              <p:nvPr/>
            </p:nvSpPr>
            <p:spPr>
              <a:xfrm>
                <a:off x="6289812" y="2810763"/>
                <a:ext cx="428628" cy="369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37" name="直線矢印コネクタ 36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6718440" y="2638787"/>
                <a:ext cx="282450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25" name="グループ化 32"/>
            <p:cNvGrpSpPr/>
            <p:nvPr/>
          </p:nvGrpSpPr>
          <p:grpSpPr>
            <a:xfrm>
              <a:off x="6946958" y="4076311"/>
              <a:ext cx="232865" cy="428641"/>
              <a:chOff x="4000496" y="2655311"/>
              <a:chExt cx="714380" cy="428641"/>
            </a:xfrm>
          </p:grpSpPr>
          <p:grpSp>
            <p:nvGrpSpPr>
              <p:cNvPr id="26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28" name="直線矢印コネクタ 27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テキスト ボックス 26"/>
              <p:cNvSpPr txBox="1"/>
              <p:nvPr/>
            </p:nvSpPr>
            <p:spPr>
              <a:xfrm>
                <a:off x="4000496" y="2655311"/>
                <a:ext cx="71438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51" name="グループ化 59"/>
          <p:cNvGrpSpPr/>
          <p:nvPr/>
        </p:nvGrpSpPr>
        <p:grpSpPr>
          <a:xfrm>
            <a:off x="2579944" y="4643446"/>
            <a:ext cx="1063362" cy="528732"/>
            <a:chOff x="1313200" y="2638800"/>
            <a:chExt cx="1063362" cy="528732"/>
          </a:xfrm>
        </p:grpSpPr>
        <p:sp>
          <p:nvSpPr>
            <p:cNvPr id="67" name="テキスト ボックス 60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cxnSp>
          <p:nvCxnSpPr>
            <p:cNvPr id="68" name="直線矢印コネクタ 61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70" name="直線矢印コネクタ 69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テキスト ボックス 70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52" name="グループ化 65"/>
          <p:cNvGrpSpPr/>
          <p:nvPr/>
        </p:nvGrpSpPr>
        <p:grpSpPr>
          <a:xfrm>
            <a:off x="3714744" y="4643446"/>
            <a:ext cx="491858" cy="428628"/>
            <a:chOff x="4000496" y="2655324"/>
            <a:chExt cx="714380" cy="428628"/>
          </a:xfrm>
        </p:grpSpPr>
        <p:grpSp>
          <p:nvGrpSpPr>
            <p:cNvPr id="63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65" name="直線矢印コネクタ 64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テキスト ボックス 63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4278040" y="4572008"/>
            <a:ext cx="1063362" cy="714380"/>
            <a:chOff x="7937794" y="4786322"/>
            <a:chExt cx="1063362" cy="714380"/>
          </a:xfrm>
        </p:grpSpPr>
        <p:grpSp>
          <p:nvGrpSpPr>
            <p:cNvPr id="53" name="グループ化 75"/>
            <p:cNvGrpSpPr/>
            <p:nvPr/>
          </p:nvGrpSpPr>
          <p:grpSpPr>
            <a:xfrm>
              <a:off x="7937794" y="4786322"/>
              <a:ext cx="1063362" cy="528732"/>
              <a:chOff x="1313200" y="2638800"/>
              <a:chExt cx="1063362" cy="528732"/>
            </a:xfrm>
          </p:grpSpPr>
          <p:sp>
            <p:nvSpPr>
              <p:cNvPr id="58" name="テキスト ボックス 57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59" name="直線矢印コネクタ 58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テキスト ボックス 59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61" name="直線矢印コネクタ 60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テキスト ボックス 61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54" name="グループ化 88"/>
            <p:cNvGrpSpPr/>
            <p:nvPr/>
          </p:nvGrpSpPr>
          <p:grpSpPr>
            <a:xfrm>
              <a:off x="7937794" y="5131370"/>
              <a:ext cx="1040920" cy="369332"/>
              <a:chOff x="5429256" y="5214950"/>
              <a:chExt cx="1040920" cy="369332"/>
            </a:xfrm>
          </p:grpSpPr>
          <p:sp>
            <p:nvSpPr>
              <p:cNvPr id="55" name="テキスト ボックス 54"/>
              <p:cNvSpPr txBox="1"/>
              <p:nvPr/>
            </p:nvSpPr>
            <p:spPr>
              <a:xfrm>
                <a:off x="618772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542925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57" name="直線矢印コネクタ 56"/>
              <p:cNvCxnSpPr>
                <a:stCxn id="56" idx="2"/>
              </p:cNvCxnSpPr>
              <p:nvPr/>
            </p:nvCxnSpPr>
            <p:spPr>
              <a:xfrm rot="5400000" flipH="1" flipV="1">
                <a:off x="5986916" y="5101407"/>
                <a:ext cx="0" cy="90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テキスト ボックス 72"/>
          <p:cNvSpPr txBox="1"/>
          <p:nvPr/>
        </p:nvSpPr>
        <p:spPr>
          <a:xfrm>
            <a:off x="6788695" y="4071942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pc="-300" dirty="0" smtClean="0"/>
              <a:t>&gt;&gt;</a:t>
            </a:r>
            <a:r>
              <a:rPr lang="en-US" altLang="ja-JP" sz="2400" dirty="0" smtClean="0"/>
              <a:t>&gt;</a:t>
            </a:r>
            <a:endParaRPr kumimoji="1" lang="ja-JP" altLang="en-US" sz="2400" dirty="0" smtClean="0"/>
          </a:p>
        </p:txBody>
      </p:sp>
      <p:grpSp>
        <p:nvGrpSpPr>
          <p:cNvPr id="106" name="グループ化 105"/>
          <p:cNvGrpSpPr/>
          <p:nvPr/>
        </p:nvGrpSpPr>
        <p:grpSpPr>
          <a:xfrm>
            <a:off x="1571604" y="5766541"/>
            <a:ext cx="2593416" cy="662855"/>
            <a:chOff x="1049890" y="5766541"/>
            <a:chExt cx="2593416" cy="662855"/>
          </a:xfrm>
        </p:grpSpPr>
        <p:grpSp>
          <p:nvGrpSpPr>
            <p:cNvPr id="74" name="グループ化 33"/>
            <p:cNvGrpSpPr/>
            <p:nvPr/>
          </p:nvGrpSpPr>
          <p:grpSpPr>
            <a:xfrm>
              <a:off x="1049890" y="5766541"/>
              <a:ext cx="1807598" cy="662855"/>
              <a:chOff x="5193294" y="2638800"/>
              <a:chExt cx="1807598" cy="662855"/>
            </a:xfrm>
          </p:grpSpPr>
          <p:sp>
            <p:nvSpPr>
              <p:cNvPr id="75" name="テキスト ボックス 7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77" name="直線矢印コネクタ 76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テキスト ボックス 77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80" name="直線矢印コネクタ 79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テキスト ボックス 80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/>
                  <a:t>b</a:t>
                </a:r>
                <a:endParaRPr lang="en-US" altLang="ja-JP" dirty="0" smtClean="0"/>
              </a:p>
            </p:txBody>
          </p:sp>
          <p:cxnSp>
            <p:nvCxnSpPr>
              <p:cNvPr id="82" name="直線矢印コネクタ 81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94" name="グループ化 93"/>
            <p:cNvGrpSpPr/>
            <p:nvPr/>
          </p:nvGrpSpPr>
          <p:grpSpPr>
            <a:xfrm>
              <a:off x="2832842" y="5786454"/>
              <a:ext cx="810464" cy="528732"/>
              <a:chOff x="1643042" y="2638800"/>
              <a:chExt cx="810464" cy="528732"/>
            </a:xfrm>
          </p:grpSpPr>
          <p:sp>
            <p:nvSpPr>
              <p:cNvPr id="95" name="テキスト ボックス 94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98" name="直線矢印コネクタ 97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テキスト ボックス 98"/>
              <p:cNvSpPr txBox="1"/>
              <p:nvPr/>
            </p:nvSpPr>
            <p:spPr>
              <a:xfrm>
                <a:off x="2071670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</p:grpSp>
      <p:grpSp>
        <p:nvGrpSpPr>
          <p:cNvPr id="107" name="グループ化 106"/>
          <p:cNvGrpSpPr/>
          <p:nvPr/>
        </p:nvGrpSpPr>
        <p:grpSpPr>
          <a:xfrm>
            <a:off x="4972680" y="5766541"/>
            <a:ext cx="2599716" cy="662855"/>
            <a:chOff x="4857752" y="5766541"/>
            <a:chExt cx="2599716" cy="662855"/>
          </a:xfrm>
        </p:grpSpPr>
        <p:grpSp>
          <p:nvGrpSpPr>
            <p:cNvPr id="84" name="グループ化 33"/>
            <p:cNvGrpSpPr/>
            <p:nvPr/>
          </p:nvGrpSpPr>
          <p:grpSpPr>
            <a:xfrm>
              <a:off x="5550484" y="5766541"/>
              <a:ext cx="1906984" cy="662855"/>
              <a:chOff x="5193294" y="2638800"/>
              <a:chExt cx="1906984" cy="662855"/>
            </a:xfrm>
          </p:grpSpPr>
          <p:sp>
            <p:nvSpPr>
              <p:cNvPr id="85" name="テキスト ボックス 84"/>
              <p:cNvSpPr txBox="1"/>
              <p:nvPr/>
            </p:nvSpPr>
            <p:spPr>
              <a:xfrm>
                <a:off x="5500694" y="2655324"/>
                <a:ext cx="1242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/>
              </a:p>
              <a:p>
                <a:endParaRPr kumimoji="1" lang="ja-JP" altLang="en-US" dirty="0" smtClean="0"/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5523136" y="2810342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b</a:t>
                </a:r>
                <a:endParaRPr kumimoji="1" lang="ja-JP" altLang="en-US" dirty="0"/>
              </a:p>
            </p:txBody>
          </p:sp>
          <p:cxnSp>
            <p:nvCxnSpPr>
              <p:cNvPr id="87" name="直線矢印コネクタ 86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テキスト ボックス 87"/>
              <p:cNvSpPr txBox="1"/>
              <p:nvPr/>
            </p:nvSpPr>
            <p:spPr>
              <a:xfrm>
                <a:off x="519329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K</a:t>
                </a:r>
                <a:endParaRPr kumimoji="1" lang="ja-JP" altLang="en-US" dirty="0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5951764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90" name="直線矢印コネクタ 89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テキスト ボックス 90"/>
              <p:cNvSpPr txBox="1"/>
              <p:nvPr/>
            </p:nvSpPr>
            <p:spPr>
              <a:xfrm>
                <a:off x="6289814" y="281078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</a:p>
            </p:txBody>
          </p:sp>
          <p:cxnSp>
            <p:nvCxnSpPr>
              <p:cNvPr id="92" name="直線矢印コネクタ 91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テキスト ボックス 92"/>
              <p:cNvSpPr txBox="1"/>
              <p:nvPr/>
            </p:nvSpPr>
            <p:spPr>
              <a:xfrm>
                <a:off x="6718442" y="263880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M</a:t>
                </a:r>
                <a:endParaRPr kumimoji="1" lang="en-US" altLang="ja-JP" dirty="0" smtClean="0"/>
              </a:p>
            </p:txBody>
          </p:sp>
        </p:grpSp>
        <p:grpSp>
          <p:nvGrpSpPr>
            <p:cNvPr id="100" name="グループ化 99"/>
            <p:cNvGrpSpPr/>
            <p:nvPr/>
          </p:nvGrpSpPr>
          <p:grpSpPr>
            <a:xfrm>
              <a:off x="4857752" y="5767200"/>
              <a:ext cx="758470" cy="528732"/>
              <a:chOff x="1313200" y="2638800"/>
              <a:chExt cx="758470" cy="528732"/>
            </a:xfrm>
          </p:grpSpPr>
          <p:sp>
            <p:nvSpPr>
              <p:cNvPr id="101" name="テキスト ボックス 100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cxnSp>
            <p:nvCxnSpPr>
              <p:cNvPr id="102" name="直線矢印コネクタ 101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テキスト ボックス 102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</p:grpSp>
      </p:grpSp>
      <p:sp>
        <p:nvSpPr>
          <p:cNvPr id="108" name="テキスト ボックス 107"/>
          <p:cNvSpPr txBox="1"/>
          <p:nvPr/>
        </p:nvSpPr>
        <p:spPr>
          <a:xfrm>
            <a:off x="3643306" y="4643446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Monad induces Arrow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256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For a (strong) monad T on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,</a:t>
            </a:r>
          </a:p>
          <a:p>
            <a:pPr>
              <a:buNone/>
            </a:pPr>
            <a:r>
              <a:rPr kumimoji="1" lang="en-US" altLang="ja-JP" dirty="0" smtClean="0"/>
              <a:t>	we have a </a:t>
            </a:r>
            <a:r>
              <a:rPr kumimoji="1" lang="en-US" altLang="ja-JP" dirty="0" smtClean="0">
                <a:solidFill>
                  <a:srgbClr val="0000FF"/>
                </a:solidFill>
              </a:rPr>
              <a:t>Kleisli </a:t>
            </a:r>
            <a:r>
              <a:rPr lang="en-US" altLang="ja-JP" dirty="0" smtClean="0">
                <a:solidFill>
                  <a:srgbClr val="0000FF"/>
                </a:solidFill>
              </a:rPr>
              <a:t>a</a:t>
            </a:r>
            <a:r>
              <a:rPr kumimoji="1" lang="en-US" altLang="ja-JP" dirty="0" smtClean="0">
                <a:solidFill>
                  <a:srgbClr val="0000FF"/>
                </a:solidFill>
              </a:rPr>
              <a:t>rrow A</a:t>
            </a:r>
            <a:r>
              <a:rPr kumimoji="1" lang="en-US" altLang="ja-JP" baseline="-25000" dirty="0" smtClean="0">
                <a:solidFill>
                  <a:srgbClr val="0000FF"/>
                </a:solidFill>
              </a:rPr>
              <a:t>T</a:t>
            </a:r>
            <a:r>
              <a:rPr lang="en-US" altLang="ja-JP" dirty="0" smtClean="0"/>
              <a:t> on C</a:t>
            </a:r>
            <a:r>
              <a:rPr kumimoji="1" lang="en-US" altLang="ja-JP" dirty="0" smtClean="0"/>
              <a:t>:</a:t>
            </a:r>
            <a:endParaRPr lang="en-US" altLang="ja-JP" baseline="30000" dirty="0" smtClean="0"/>
          </a:p>
          <a:p>
            <a:pPr>
              <a:lnSpc>
                <a:spcPct val="80000"/>
              </a:lnSpc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A</a:t>
            </a:r>
            <a:r>
              <a:rPr lang="en-US" altLang="ja-JP" baseline="-25000" dirty="0" smtClean="0"/>
              <a:t>T</a:t>
            </a:r>
            <a:r>
              <a:rPr lang="en-US" altLang="ja-JP" dirty="0" smtClean="0"/>
              <a:t>(J, K) := C</a:t>
            </a:r>
            <a:r>
              <a:rPr lang="en-US" altLang="ja-JP" baseline="-25000" dirty="0" smtClean="0"/>
              <a:t>T </a:t>
            </a:r>
            <a:r>
              <a:rPr lang="en-US" altLang="ja-JP" dirty="0" smtClean="0"/>
              <a:t>(J, K) = C(J, </a:t>
            </a:r>
            <a:r>
              <a:rPr lang="en-US" altLang="ja-JP" dirty="0" smtClean="0">
                <a:solidFill>
                  <a:srgbClr val="0000FF"/>
                </a:solidFill>
              </a:rPr>
              <a:t>T</a:t>
            </a:r>
            <a:r>
              <a:rPr lang="en-US" altLang="ja-JP" dirty="0" smtClean="0"/>
              <a:t>K)</a:t>
            </a:r>
          </a:p>
          <a:p>
            <a:pPr>
              <a:lnSpc>
                <a:spcPct val="50000"/>
              </a:lnSpc>
              <a:buNone/>
            </a:pPr>
            <a:endParaRPr lang="en-US" altLang="ja-JP" baseline="30000" dirty="0" smtClean="0"/>
          </a:p>
          <a:p>
            <a:r>
              <a:rPr lang="en-US" altLang="ja-JP" dirty="0" smtClean="0"/>
              <a:t>     arr: C(J, K)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C(J, TK)    (Kleisli embedding)</a:t>
            </a:r>
          </a:p>
          <a:p>
            <a:r>
              <a:rPr lang="en-US" altLang="ja-JP" dirty="0" smtClean="0"/>
              <a:t>comp: C(J, TK)×C(K, TL)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C(J, TL) </a:t>
            </a:r>
          </a:p>
          <a:p>
            <a:pPr algn="r">
              <a:buNone/>
            </a:pPr>
            <a:r>
              <a:rPr lang="en-US" altLang="ja-JP" dirty="0" smtClean="0"/>
              <a:t>(Kleisli composition)</a:t>
            </a:r>
          </a:p>
          <a:p>
            <a:r>
              <a:rPr lang="en-US" altLang="ja-JP" dirty="0" smtClean="0"/>
              <a:t>   first: C(J, TK)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C(J×L, T(K×L)) </a:t>
            </a:r>
          </a:p>
          <a:p>
            <a:pPr>
              <a:buNone/>
            </a:pPr>
            <a:r>
              <a:rPr lang="en-US" altLang="ja-JP" dirty="0" smtClean="0"/>
              <a:t>                       f              (</a:t>
            </a:r>
            <a:r>
              <a:rPr lang="en-US" altLang="ja-JP" dirty="0" err="1" smtClean="0"/>
              <a:t>f×L</a:t>
            </a:r>
            <a:r>
              <a:rPr lang="en-US" altLang="ja-JP" dirty="0" smtClean="0"/>
              <a:t>) ; </a:t>
            </a:r>
            <a:r>
              <a:rPr lang="en-US" altLang="ja-JP" dirty="0" smtClean="0">
                <a:solidFill>
                  <a:srgbClr val="0000FF"/>
                </a:solidFill>
              </a:rPr>
              <a:t>str</a:t>
            </a:r>
          </a:p>
        </p:txBody>
      </p:sp>
      <p:grpSp>
        <p:nvGrpSpPr>
          <p:cNvPr id="5" name="グループ化 65"/>
          <p:cNvGrpSpPr/>
          <p:nvPr/>
        </p:nvGrpSpPr>
        <p:grpSpPr>
          <a:xfrm>
            <a:off x="3294324" y="5715016"/>
            <a:ext cx="491858" cy="428628"/>
            <a:chOff x="4000496" y="2655324"/>
            <a:chExt cx="714380" cy="428628"/>
          </a:xfrm>
        </p:grpSpPr>
        <p:grpSp>
          <p:nvGrpSpPr>
            <p:cNvPr id="6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テキスト ボックス 6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Slogan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285720" y="2571744"/>
            <a:ext cx="3257544" cy="58223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Computations</a:t>
            </a:r>
          </a:p>
        </p:txBody>
      </p:sp>
      <p:grpSp>
        <p:nvGrpSpPr>
          <p:cNvPr id="3" name="グループ化 4"/>
          <p:cNvGrpSpPr/>
          <p:nvPr/>
        </p:nvGrpSpPr>
        <p:grpSpPr>
          <a:xfrm>
            <a:off x="3143240" y="2214554"/>
            <a:ext cx="2643206" cy="726703"/>
            <a:chOff x="3314720" y="1418001"/>
            <a:chExt cx="2643206" cy="726703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3714744" y="2143116"/>
              <a:ext cx="1857388" cy="1588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3314720" y="1418001"/>
              <a:ext cx="26432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dirty="0" smtClean="0"/>
                <a:t>categorification</a:t>
              </a:r>
              <a:endParaRPr kumimoji="1" lang="ja-JP" altLang="en-US" sz="28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5686404" y="2653917"/>
            <a:ext cx="236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0000FF"/>
                </a:solidFill>
              </a:rPr>
              <a:t>Components</a:t>
            </a:r>
            <a:endParaRPr lang="en-US" altLang="ja-JP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Components Calculus</a:t>
            </a:r>
            <a:endParaRPr kumimoji="1" lang="ja-JP" altLang="en-US" dirty="0"/>
          </a:p>
        </p:txBody>
      </p:sp>
      <p:pic>
        <p:nvPicPr>
          <p:cNvPr id="61442" name="Picture 2" descr="File:Component-based Software Engineering (CBSE) - example 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857496"/>
            <a:ext cx="4762500" cy="2381250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5523277" y="4810118"/>
            <a:ext cx="2239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(from </a:t>
            </a:r>
            <a:r>
              <a:rPr kumimoji="1" lang="en-US" altLang="ja-JP" sz="2400" dirty="0" err="1" smtClean="0"/>
              <a:t>wikipedia</a:t>
            </a:r>
            <a:r>
              <a:rPr kumimoji="1" lang="en-US" altLang="ja-JP" sz="2400" dirty="0" smtClean="0"/>
              <a:t>)</a:t>
            </a:r>
            <a:endParaRPr kumimoji="1"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Barbosa’s</a:t>
            </a:r>
            <a:r>
              <a:rPr kumimoji="1" lang="en-US" altLang="ja-JP" dirty="0" smtClean="0"/>
              <a:t> calculus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3214678" y="1928802"/>
            <a:ext cx="1063362" cy="528732"/>
            <a:chOff x="1313200" y="2638800"/>
            <a:chExt cx="1063362" cy="528732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C</a:t>
              </a:r>
              <a:endParaRPr kumimoji="1" lang="ja-JP" altLang="en-US" dirty="0"/>
            </a:p>
          </p:txBody>
        </p:sp>
        <p:cxnSp>
          <p:nvCxnSpPr>
            <p:cNvPr id="20" name="直線矢印コネクタ 19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22" name="直線矢印コネクタ 21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3200936" y="2857496"/>
            <a:ext cx="1442502" cy="500066"/>
            <a:chOff x="5823258" y="4033116"/>
            <a:chExt cx="1228188" cy="528732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153100" y="4192516"/>
              <a:ext cx="59064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</a:t>
              </a:r>
              <a:r>
                <a:rPr kumimoji="1" lang="en-US" altLang="ja-JP" dirty="0" smtClean="0"/>
                <a:t>rr</a:t>
              </a:r>
              <a:r>
                <a:rPr lang="ja-JP" altLang="en-US" dirty="0"/>
                <a:t> </a:t>
              </a:r>
              <a:r>
                <a:rPr kumimoji="1" lang="en-US" altLang="ja-JP" dirty="0" smtClean="0"/>
                <a:t>f</a:t>
              </a:r>
              <a:endParaRPr kumimoji="1" lang="ja-JP" altLang="en-US" dirty="0"/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>
              <a:off x="5914058" y="4369136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5823258" y="4033116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grpSp>
          <p:nvGrpSpPr>
            <p:cNvPr id="28" name="グループ化 58"/>
            <p:cNvGrpSpPr/>
            <p:nvPr/>
          </p:nvGrpSpPr>
          <p:grpSpPr>
            <a:xfrm>
              <a:off x="6743744" y="4033116"/>
              <a:ext cx="307702" cy="369332"/>
              <a:chOff x="6193124" y="3686086"/>
              <a:chExt cx="307702" cy="369332"/>
            </a:xfrm>
          </p:grpSpPr>
          <p:cxnSp>
            <p:nvCxnSpPr>
              <p:cNvPr id="29" name="直線矢印コネクタ 28"/>
              <p:cNvCxnSpPr/>
              <p:nvPr/>
            </p:nvCxnSpPr>
            <p:spPr>
              <a:xfrm>
                <a:off x="6193124" y="4022106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/>
              <p:cNvSpPr txBox="1"/>
              <p:nvPr/>
            </p:nvSpPr>
            <p:spPr>
              <a:xfrm>
                <a:off x="6195934" y="3686086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</p:grpSp>
      <p:grpSp>
        <p:nvGrpSpPr>
          <p:cNvPr id="31" name="グループ化 30"/>
          <p:cNvGrpSpPr/>
          <p:nvPr/>
        </p:nvGrpSpPr>
        <p:grpSpPr>
          <a:xfrm>
            <a:off x="1269691" y="3714755"/>
            <a:ext cx="3373755" cy="522774"/>
            <a:chOff x="5214943" y="4071942"/>
            <a:chExt cx="3373755" cy="585920"/>
          </a:xfrm>
        </p:grpSpPr>
        <p:grpSp>
          <p:nvGrpSpPr>
            <p:cNvPr id="32" name="グループ化 30"/>
            <p:cNvGrpSpPr/>
            <p:nvPr/>
          </p:nvGrpSpPr>
          <p:grpSpPr>
            <a:xfrm>
              <a:off x="5214943" y="4071942"/>
              <a:ext cx="755663" cy="573344"/>
              <a:chOff x="1313200" y="2638800"/>
              <a:chExt cx="1063362" cy="573344"/>
            </a:xfrm>
          </p:grpSpPr>
          <p:sp>
            <p:nvSpPr>
              <p:cNvPr id="53" name="テキスト ボックス 5"/>
              <p:cNvSpPr txBox="1"/>
              <p:nvPr/>
            </p:nvSpPr>
            <p:spPr>
              <a:xfrm>
                <a:off x="1643043" y="2798200"/>
                <a:ext cx="428627" cy="4139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54" name="直線矢印コネクタ 53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テキスト ボックス 54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56" name="直線矢印コネクタ 55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テキスト ボックス 56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33" name="グループ化 31"/>
            <p:cNvGrpSpPr/>
            <p:nvPr/>
          </p:nvGrpSpPr>
          <p:grpSpPr>
            <a:xfrm>
              <a:off x="6064370" y="4071942"/>
              <a:ext cx="739715" cy="573781"/>
              <a:chOff x="2508506" y="2638800"/>
              <a:chExt cx="1040920" cy="573781"/>
            </a:xfrm>
          </p:grpSpPr>
          <p:sp>
            <p:nvSpPr>
              <p:cNvPr id="48" name="テキスト ボックス 47"/>
              <p:cNvSpPr txBox="1"/>
              <p:nvPr/>
            </p:nvSpPr>
            <p:spPr>
              <a:xfrm>
                <a:off x="2838349" y="2798637"/>
                <a:ext cx="428627" cy="4139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d</a:t>
                </a:r>
              </a:p>
            </p:txBody>
          </p:sp>
          <p:cxnSp>
            <p:nvCxnSpPr>
              <p:cNvPr id="49" name="直線矢印コネクタ 48"/>
              <p:cNvCxnSpPr/>
              <p:nvPr/>
            </p:nvCxnSpPr>
            <p:spPr>
              <a:xfrm>
                <a:off x="259930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/>
              <p:cNvSpPr txBox="1"/>
              <p:nvPr/>
            </p:nvSpPr>
            <p:spPr>
              <a:xfrm>
                <a:off x="2508506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51" name="直線矢印コネクタ 50"/>
              <p:cNvCxnSpPr/>
              <p:nvPr/>
            </p:nvCxnSpPr>
            <p:spPr>
              <a:xfrm>
                <a:off x="3264166" y="297525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テキスト ボックス 51"/>
              <p:cNvSpPr txBox="1"/>
              <p:nvPr/>
            </p:nvSpPr>
            <p:spPr>
              <a:xfrm>
                <a:off x="3266976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34" name="グループ化 33"/>
            <p:cNvGrpSpPr/>
            <p:nvPr/>
          </p:nvGrpSpPr>
          <p:grpSpPr>
            <a:xfrm>
              <a:off x="7304154" y="4071942"/>
              <a:ext cx="1284544" cy="585920"/>
              <a:chOff x="5193294" y="2638800"/>
              <a:chExt cx="1807598" cy="585920"/>
            </a:xfrm>
          </p:grpSpPr>
          <p:sp>
            <p:nvSpPr>
              <p:cNvPr id="40" name="テキスト ボックス 39"/>
              <p:cNvSpPr txBox="1"/>
              <p:nvPr/>
            </p:nvSpPr>
            <p:spPr>
              <a:xfrm>
                <a:off x="5523137" y="2810339"/>
                <a:ext cx="428627" cy="4139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41" name="直線矢印コネクタ 40"/>
              <p:cNvCxnSpPr/>
              <p:nvPr/>
            </p:nvCxnSpPr>
            <p:spPr>
              <a:xfrm>
                <a:off x="5284094" y="2986962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/>
              <p:cNvSpPr txBox="1"/>
              <p:nvPr/>
            </p:nvSpPr>
            <p:spPr>
              <a:xfrm>
                <a:off x="5193294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5951764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5948954" y="2986962"/>
                <a:ext cx="36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テキスト ボックス 44"/>
              <p:cNvSpPr txBox="1"/>
              <p:nvPr/>
            </p:nvSpPr>
            <p:spPr>
              <a:xfrm>
                <a:off x="6289813" y="2810776"/>
                <a:ext cx="428627" cy="4139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d</a:t>
                </a:r>
              </a:p>
            </p:txBody>
          </p:sp>
          <p:cxnSp>
            <p:nvCxnSpPr>
              <p:cNvPr id="46" name="直線矢印コネクタ 45"/>
              <p:cNvCxnSpPr/>
              <p:nvPr/>
            </p:nvCxnSpPr>
            <p:spPr>
              <a:xfrm>
                <a:off x="6715632" y="298740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テキスト ボックス 46"/>
              <p:cNvSpPr txBox="1"/>
              <p:nvPr/>
            </p:nvSpPr>
            <p:spPr>
              <a:xfrm>
                <a:off x="6718442" y="26388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35" name="グループ化 32"/>
            <p:cNvGrpSpPr/>
            <p:nvPr/>
          </p:nvGrpSpPr>
          <p:grpSpPr>
            <a:xfrm>
              <a:off x="6946958" y="4076324"/>
              <a:ext cx="232865" cy="428628"/>
              <a:chOff x="4000496" y="2655324"/>
              <a:chExt cx="714380" cy="428628"/>
            </a:xfrm>
          </p:grpSpPr>
          <p:grpSp>
            <p:nvGrpSpPr>
              <p:cNvPr id="36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38" name="直線矢印コネクタ 37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コネクタ 38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テキスト ボックス 36"/>
              <p:cNvSpPr txBox="1"/>
              <p:nvPr/>
            </p:nvSpPr>
            <p:spPr>
              <a:xfrm>
                <a:off x="4000496" y="26553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58" name="グループ化 59"/>
          <p:cNvGrpSpPr/>
          <p:nvPr/>
        </p:nvGrpSpPr>
        <p:grpSpPr>
          <a:xfrm>
            <a:off x="1285852" y="4500570"/>
            <a:ext cx="1063362" cy="528732"/>
            <a:chOff x="1313200" y="2638800"/>
            <a:chExt cx="1063362" cy="528732"/>
          </a:xfrm>
        </p:grpSpPr>
        <p:sp>
          <p:nvSpPr>
            <p:cNvPr id="59" name="テキスト ボックス 60"/>
            <p:cNvSpPr txBox="1"/>
            <p:nvPr/>
          </p:nvSpPr>
          <p:spPr>
            <a:xfrm>
              <a:off x="1643042" y="2798200"/>
              <a:ext cx="428628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c</a:t>
              </a:r>
              <a:endParaRPr kumimoji="1" lang="ja-JP" altLang="en-US" dirty="0"/>
            </a:p>
          </p:txBody>
        </p:sp>
        <p:cxnSp>
          <p:nvCxnSpPr>
            <p:cNvPr id="60" name="直線矢印コネクタ 61"/>
            <p:cNvCxnSpPr/>
            <p:nvPr/>
          </p:nvCxnSpPr>
          <p:spPr>
            <a:xfrm>
              <a:off x="140400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0"/>
            <p:cNvSpPr txBox="1"/>
            <p:nvPr/>
          </p:nvSpPr>
          <p:spPr>
            <a:xfrm>
              <a:off x="1313200" y="2638800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J</a:t>
              </a:r>
              <a:endParaRPr kumimoji="1" lang="ja-JP" altLang="en-US" dirty="0"/>
            </a:p>
          </p:txBody>
        </p:sp>
        <p:cxnSp>
          <p:nvCxnSpPr>
            <p:cNvPr id="62" name="直線矢印コネクタ 61"/>
            <p:cNvCxnSpPr/>
            <p:nvPr/>
          </p:nvCxnSpPr>
          <p:spPr>
            <a:xfrm>
              <a:off x="2068860" y="2974820"/>
              <a:ext cx="25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テキスト ボックス 62"/>
            <p:cNvSpPr txBox="1"/>
            <p:nvPr/>
          </p:nvSpPr>
          <p:spPr>
            <a:xfrm>
              <a:off x="2071670" y="26388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</a:t>
              </a:r>
            </a:p>
          </p:txBody>
        </p:sp>
      </p:grpSp>
      <p:grpSp>
        <p:nvGrpSpPr>
          <p:cNvPr id="64" name="グループ化 65"/>
          <p:cNvGrpSpPr/>
          <p:nvPr/>
        </p:nvGrpSpPr>
        <p:grpSpPr>
          <a:xfrm>
            <a:off x="2420652" y="4500570"/>
            <a:ext cx="491858" cy="428628"/>
            <a:chOff x="4000496" y="2655324"/>
            <a:chExt cx="714380" cy="428628"/>
          </a:xfrm>
        </p:grpSpPr>
        <p:grpSp>
          <p:nvGrpSpPr>
            <p:cNvPr id="65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67" name="直線矢印コネクタ 66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テキスト ボックス 65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2983948" y="4429132"/>
            <a:ext cx="1063362" cy="714380"/>
            <a:chOff x="7937794" y="4786322"/>
            <a:chExt cx="1063362" cy="714380"/>
          </a:xfrm>
        </p:grpSpPr>
        <p:grpSp>
          <p:nvGrpSpPr>
            <p:cNvPr id="70" name="グループ化 75"/>
            <p:cNvGrpSpPr/>
            <p:nvPr/>
          </p:nvGrpSpPr>
          <p:grpSpPr>
            <a:xfrm>
              <a:off x="7937794" y="4786322"/>
              <a:ext cx="1063362" cy="528732"/>
              <a:chOff x="1313200" y="2638800"/>
              <a:chExt cx="1063362" cy="528732"/>
            </a:xfrm>
          </p:grpSpPr>
          <p:sp>
            <p:nvSpPr>
              <p:cNvPr id="75" name="テキスト ボックス 74"/>
              <p:cNvSpPr txBox="1"/>
              <p:nvPr/>
            </p:nvSpPr>
            <p:spPr>
              <a:xfrm>
                <a:off x="1643042" y="2798200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76" name="直線矢印コネクタ 75"/>
              <p:cNvCxnSpPr/>
              <p:nvPr/>
            </p:nvCxnSpPr>
            <p:spPr>
              <a:xfrm>
                <a:off x="140400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テキスト ボックス 76"/>
              <p:cNvSpPr txBox="1"/>
              <p:nvPr/>
            </p:nvSpPr>
            <p:spPr>
              <a:xfrm>
                <a:off x="1313200" y="2638800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78" name="直線矢印コネクタ 77"/>
              <p:cNvCxnSpPr/>
              <p:nvPr/>
            </p:nvCxnSpPr>
            <p:spPr>
              <a:xfrm>
                <a:off x="2068860" y="2974820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テキスト ボックス 78"/>
              <p:cNvSpPr txBox="1"/>
              <p:nvPr/>
            </p:nvSpPr>
            <p:spPr>
              <a:xfrm>
                <a:off x="2071670" y="263880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</p:grpSp>
        <p:grpSp>
          <p:nvGrpSpPr>
            <p:cNvPr id="71" name="グループ化 88"/>
            <p:cNvGrpSpPr/>
            <p:nvPr/>
          </p:nvGrpSpPr>
          <p:grpSpPr>
            <a:xfrm>
              <a:off x="7937794" y="5131370"/>
              <a:ext cx="1040920" cy="369332"/>
              <a:chOff x="5429256" y="5214950"/>
              <a:chExt cx="1040920" cy="369332"/>
            </a:xfrm>
          </p:grpSpPr>
          <p:sp>
            <p:nvSpPr>
              <p:cNvPr id="72" name="テキスト ボックス 54"/>
              <p:cNvSpPr txBox="1"/>
              <p:nvPr/>
            </p:nvSpPr>
            <p:spPr>
              <a:xfrm>
                <a:off x="618772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5429256" y="521495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cxnSp>
            <p:nvCxnSpPr>
              <p:cNvPr id="74" name="直線矢印コネクタ 73"/>
              <p:cNvCxnSpPr>
                <a:stCxn id="73" idx="2"/>
              </p:cNvCxnSpPr>
              <p:nvPr/>
            </p:nvCxnSpPr>
            <p:spPr>
              <a:xfrm rot="5400000" flipH="1" flipV="1">
                <a:off x="5986916" y="5101407"/>
                <a:ext cx="0" cy="90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6" name="テキスト ボックス 165"/>
          <p:cNvSpPr txBox="1"/>
          <p:nvPr/>
        </p:nvSpPr>
        <p:spPr>
          <a:xfrm>
            <a:off x="1285852" y="2928934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F: J</a:t>
            </a:r>
            <a:r>
              <a:rPr kumimoji="1" lang="ja-JP" altLang="en-US" sz="2400" dirty="0" smtClean="0"/>
              <a:t>→</a:t>
            </a:r>
            <a:r>
              <a:rPr kumimoji="1" lang="en-US" altLang="ja-JP" sz="2400" dirty="0" smtClean="0"/>
              <a:t>K</a:t>
            </a:r>
            <a:endParaRPr kumimoji="1" lang="ja-JP" altLang="en-US" sz="2400" dirty="0" smtClean="0"/>
          </a:p>
        </p:txBody>
      </p:sp>
      <p:grpSp>
        <p:nvGrpSpPr>
          <p:cNvPr id="167" name="グループ化 65"/>
          <p:cNvGrpSpPr/>
          <p:nvPr/>
        </p:nvGrpSpPr>
        <p:grpSpPr>
          <a:xfrm>
            <a:off x="2565098" y="2786058"/>
            <a:ext cx="363828" cy="428628"/>
            <a:chOff x="4000496" y="2655324"/>
            <a:chExt cx="714380" cy="428628"/>
          </a:xfrm>
        </p:grpSpPr>
        <p:grpSp>
          <p:nvGrpSpPr>
            <p:cNvPr id="168" name="グループ化 9"/>
            <p:cNvGrpSpPr/>
            <p:nvPr/>
          </p:nvGrpSpPr>
          <p:grpSpPr>
            <a:xfrm>
              <a:off x="4000496" y="2941076"/>
              <a:ext cx="714380" cy="142876"/>
              <a:chOff x="3714744" y="2071678"/>
              <a:chExt cx="1857388" cy="142876"/>
            </a:xfrm>
          </p:grpSpPr>
          <p:cxnSp>
            <p:nvCxnSpPr>
              <p:cNvPr id="170" name="直線矢印コネクタ 169"/>
              <p:cNvCxnSpPr/>
              <p:nvPr/>
            </p:nvCxnSpPr>
            <p:spPr>
              <a:xfrm>
                <a:off x="3714744" y="2143116"/>
                <a:ext cx="1857388" cy="1588"/>
              </a:xfrm>
              <a:prstGeom prst="straightConnector1">
                <a:avLst/>
              </a:prstGeom>
              <a:ln w="19050" cap="sq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/>
              <p:cNvCxnSpPr/>
              <p:nvPr/>
            </p:nvCxnSpPr>
            <p:spPr>
              <a:xfrm rot="5400000">
                <a:off x="3643306" y="2143116"/>
                <a:ext cx="142876" cy="0"/>
              </a:xfrm>
              <a:prstGeom prst="line">
                <a:avLst/>
              </a:prstGeom>
              <a:ln w="1905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9" name="テキスト ボックス 168"/>
            <p:cNvSpPr txBox="1"/>
            <p:nvPr/>
          </p:nvSpPr>
          <p:spPr>
            <a:xfrm>
              <a:off x="4000496" y="26553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72" name="テキスト ボックス 171"/>
          <p:cNvSpPr txBox="1"/>
          <p:nvPr/>
        </p:nvSpPr>
        <p:spPr>
          <a:xfrm>
            <a:off x="4572000" y="2000240"/>
            <a:ext cx="198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: a component</a:t>
            </a:r>
            <a:endParaRPr kumimoji="1" lang="ja-JP" altLang="en-US" sz="2400" dirty="0" smtClean="0"/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5072066" y="3000372"/>
            <a:ext cx="202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: Pure function</a:t>
            </a:r>
            <a:endParaRPr kumimoji="1" lang="ja-JP" altLang="en-US" sz="2400" dirty="0" smtClean="0"/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5072066" y="3857628"/>
            <a:ext cx="3273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: Sequential composition</a:t>
            </a:r>
            <a:endParaRPr kumimoji="1" lang="ja-JP" altLang="en-US" sz="2400" dirty="0" smtClean="0"/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5072066" y="4643446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: Sideline</a:t>
            </a:r>
            <a:endParaRPr kumimoji="1" lang="ja-JP" altLang="en-US" sz="2400" dirty="0" smtClean="0"/>
          </a:p>
        </p:txBody>
      </p:sp>
      <p:grpSp>
        <p:nvGrpSpPr>
          <p:cNvPr id="185" name="グループ化 184"/>
          <p:cNvGrpSpPr/>
          <p:nvPr/>
        </p:nvGrpSpPr>
        <p:grpSpPr>
          <a:xfrm>
            <a:off x="1285852" y="5423491"/>
            <a:ext cx="5306502" cy="863029"/>
            <a:chOff x="1285852" y="5423491"/>
            <a:chExt cx="5306502" cy="863029"/>
          </a:xfrm>
        </p:grpSpPr>
        <p:grpSp>
          <p:nvGrpSpPr>
            <p:cNvPr id="125" name="グループ化 124"/>
            <p:cNvGrpSpPr/>
            <p:nvPr/>
          </p:nvGrpSpPr>
          <p:grpSpPr>
            <a:xfrm>
              <a:off x="1285852" y="5423491"/>
              <a:ext cx="1019272" cy="660857"/>
              <a:chOff x="1928794" y="5423491"/>
              <a:chExt cx="1019272" cy="660857"/>
            </a:xfrm>
          </p:grpSpPr>
          <p:sp>
            <p:nvSpPr>
              <p:cNvPr id="113" name="テキスト ボックス 60"/>
              <p:cNvSpPr txBox="1"/>
              <p:nvPr/>
            </p:nvSpPr>
            <p:spPr>
              <a:xfrm>
                <a:off x="2258636" y="5715016"/>
                <a:ext cx="428628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114" name="直線矢印コネクタ 61"/>
              <p:cNvCxnSpPr/>
              <p:nvPr/>
            </p:nvCxnSpPr>
            <p:spPr>
              <a:xfrm>
                <a:off x="2000232" y="5786454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テキスト ボックス 114"/>
              <p:cNvSpPr txBox="1"/>
              <p:nvPr/>
            </p:nvSpPr>
            <p:spPr>
              <a:xfrm>
                <a:off x="1928794" y="5423491"/>
                <a:ext cx="258404" cy="64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116" name="直線矢印コネクタ 115"/>
              <p:cNvCxnSpPr/>
              <p:nvPr/>
            </p:nvCxnSpPr>
            <p:spPr>
              <a:xfrm>
                <a:off x="2676926" y="5786454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テキスト ボックス 116"/>
              <p:cNvSpPr txBox="1"/>
              <p:nvPr/>
            </p:nvSpPr>
            <p:spPr>
              <a:xfrm>
                <a:off x="2643174" y="5423491"/>
                <a:ext cx="304892" cy="64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121" name="直線矢印コネクタ 120"/>
              <p:cNvCxnSpPr/>
              <p:nvPr/>
            </p:nvCxnSpPr>
            <p:spPr>
              <a:xfrm>
                <a:off x="2676926" y="600076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矢印コネクタ 121"/>
              <p:cNvCxnSpPr/>
              <p:nvPr/>
            </p:nvCxnSpPr>
            <p:spPr>
              <a:xfrm>
                <a:off x="2000232" y="6000768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テキスト ボックス 122"/>
              <p:cNvSpPr txBox="1"/>
              <p:nvPr/>
            </p:nvSpPr>
            <p:spPr>
              <a:xfrm>
                <a:off x="1932096" y="5715016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  <p:sp>
            <p:nvSpPr>
              <p:cNvPr id="124" name="テキスト ボックス 123"/>
              <p:cNvSpPr txBox="1"/>
              <p:nvPr/>
            </p:nvSpPr>
            <p:spPr>
              <a:xfrm>
                <a:off x="2643174" y="5715016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</a:p>
            </p:txBody>
          </p:sp>
        </p:grpSp>
        <p:grpSp>
          <p:nvGrpSpPr>
            <p:cNvPr id="165" name="グループ化 164"/>
            <p:cNvGrpSpPr/>
            <p:nvPr/>
          </p:nvGrpSpPr>
          <p:grpSpPr>
            <a:xfrm>
              <a:off x="3000364" y="5427676"/>
              <a:ext cx="1019272" cy="858844"/>
              <a:chOff x="3786182" y="5429264"/>
              <a:chExt cx="1019272" cy="858844"/>
            </a:xfrm>
          </p:grpSpPr>
          <p:sp>
            <p:nvSpPr>
              <p:cNvPr id="139" name="円/楕円 138"/>
              <p:cNvSpPr/>
              <p:nvPr/>
            </p:nvSpPr>
            <p:spPr>
              <a:xfrm>
                <a:off x="4000496" y="5929330"/>
                <a:ext cx="642942" cy="357190"/>
              </a:xfrm>
              <a:prstGeom prst="ellipse">
                <a:avLst/>
              </a:prstGeom>
              <a:noFill/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テキスト ボックス 60"/>
              <p:cNvSpPr txBox="1"/>
              <p:nvPr/>
            </p:nvSpPr>
            <p:spPr>
              <a:xfrm>
                <a:off x="4116024" y="5720789"/>
                <a:ext cx="428628" cy="36933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129" name="直線矢印コネクタ 61"/>
              <p:cNvCxnSpPr/>
              <p:nvPr/>
            </p:nvCxnSpPr>
            <p:spPr>
              <a:xfrm>
                <a:off x="3857620" y="5792227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テキスト ボックス 129"/>
              <p:cNvSpPr txBox="1"/>
              <p:nvPr/>
            </p:nvSpPr>
            <p:spPr>
              <a:xfrm>
                <a:off x="3786182" y="5429264"/>
                <a:ext cx="258404" cy="64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J</a:t>
                </a:r>
                <a:endParaRPr kumimoji="1" lang="ja-JP" altLang="en-US" dirty="0"/>
              </a:p>
            </p:txBody>
          </p:sp>
          <p:cxnSp>
            <p:nvCxnSpPr>
              <p:cNvPr id="131" name="直線矢印コネクタ 130"/>
              <p:cNvCxnSpPr/>
              <p:nvPr/>
            </p:nvCxnSpPr>
            <p:spPr>
              <a:xfrm>
                <a:off x="4534314" y="5786454"/>
                <a:ext cx="25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テキスト ボックス 131"/>
              <p:cNvSpPr txBox="1"/>
              <p:nvPr/>
            </p:nvSpPr>
            <p:spPr>
              <a:xfrm>
                <a:off x="4500562" y="5429264"/>
                <a:ext cx="304892" cy="64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K</a:t>
                </a:r>
              </a:p>
            </p:txBody>
          </p:sp>
          <p:cxnSp>
            <p:nvCxnSpPr>
              <p:cNvPr id="157" name="直線矢印コネクタ 156"/>
              <p:cNvCxnSpPr/>
              <p:nvPr/>
            </p:nvCxnSpPr>
            <p:spPr>
              <a:xfrm rot="8100000">
                <a:off x="4321967" y="6286520"/>
                <a:ext cx="1588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6" name="テキスト ボックス 175"/>
            <p:cNvSpPr txBox="1"/>
            <p:nvPr/>
          </p:nvSpPr>
          <p:spPr>
            <a:xfrm>
              <a:off x="5072066" y="5753417"/>
              <a:ext cx="1520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: Feedback</a:t>
              </a:r>
              <a:endParaRPr kumimoji="1" lang="ja-JP" altLang="en-US" sz="2400" dirty="0" smtClean="0"/>
            </a:p>
          </p:txBody>
        </p:sp>
        <p:grpSp>
          <p:nvGrpSpPr>
            <p:cNvPr id="180" name="グループ化 65"/>
            <p:cNvGrpSpPr/>
            <p:nvPr/>
          </p:nvGrpSpPr>
          <p:grpSpPr>
            <a:xfrm>
              <a:off x="2428860" y="5572140"/>
              <a:ext cx="491858" cy="428628"/>
              <a:chOff x="4000496" y="2655324"/>
              <a:chExt cx="714380" cy="428628"/>
            </a:xfrm>
          </p:grpSpPr>
          <p:grpSp>
            <p:nvGrpSpPr>
              <p:cNvPr id="181" name="グループ化 9"/>
              <p:cNvGrpSpPr/>
              <p:nvPr/>
            </p:nvGrpSpPr>
            <p:grpSpPr>
              <a:xfrm>
                <a:off x="4000496" y="2941076"/>
                <a:ext cx="714380" cy="142876"/>
                <a:chOff x="3714744" y="2071678"/>
                <a:chExt cx="1857388" cy="142876"/>
              </a:xfrm>
            </p:grpSpPr>
            <p:cxnSp>
              <p:nvCxnSpPr>
                <p:cNvPr id="183" name="直線矢印コネクタ 182"/>
                <p:cNvCxnSpPr/>
                <p:nvPr/>
              </p:nvCxnSpPr>
              <p:spPr>
                <a:xfrm>
                  <a:off x="3714744" y="2143116"/>
                  <a:ext cx="1857388" cy="1588"/>
                </a:xfrm>
                <a:prstGeom prst="straightConnector1">
                  <a:avLst/>
                </a:prstGeom>
                <a:ln w="19050" cap="sq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直線コネクタ 183"/>
                <p:cNvCxnSpPr/>
                <p:nvPr/>
              </p:nvCxnSpPr>
              <p:spPr>
                <a:xfrm rot="5400000">
                  <a:off x="3643306" y="2143116"/>
                  <a:ext cx="142876" cy="0"/>
                </a:xfrm>
                <a:prstGeom prst="line">
                  <a:avLst/>
                </a:prstGeom>
                <a:ln w="1905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2" name="テキスト ボックス 181"/>
              <p:cNvSpPr txBox="1"/>
              <p:nvPr/>
            </p:nvSpPr>
            <p:spPr>
              <a:xfrm>
                <a:off x="4000496" y="26553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186" name="テキスト ボックス 185"/>
          <p:cNvSpPr txBox="1"/>
          <p:nvPr/>
        </p:nvSpPr>
        <p:spPr>
          <a:xfrm rot="1145545">
            <a:off x="7089516" y="1836470"/>
            <a:ext cx="1701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0000FF"/>
                </a:solidFill>
              </a:rPr>
              <a:t>Arrow!?</a:t>
            </a:r>
            <a:endParaRPr kumimoji="1" lang="ja-JP" altLang="en-US" sz="36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" dur="indefinite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モジュール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8995</TotalTime>
  <Words>1429</Words>
  <Application>Microsoft Office PowerPoint</Application>
  <PresentationFormat>画面に合わせる (4:3)</PresentationFormat>
  <Paragraphs>1573</Paragraphs>
  <Slides>48</Slides>
  <Notes>48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49" baseType="lpstr">
      <vt:lpstr>モジュール</vt:lpstr>
      <vt:lpstr>Categorifying  Computations into Components via Arrows as Profunctors</vt:lpstr>
      <vt:lpstr>Slogan</vt:lpstr>
      <vt:lpstr>Model of computation</vt:lpstr>
      <vt:lpstr>Arrow</vt:lpstr>
      <vt:lpstr>Arrow, pictorially</vt:lpstr>
      <vt:lpstr>Monad induces Arrow</vt:lpstr>
      <vt:lpstr>Slogan</vt:lpstr>
      <vt:lpstr>Components Calculus</vt:lpstr>
      <vt:lpstr>Barbosa’s calculus</vt:lpstr>
      <vt:lpstr>Arrow</vt:lpstr>
      <vt:lpstr>Barbosa’s coalgebraic modeling</vt:lpstr>
      <vt:lpstr>Composition of Components</vt:lpstr>
      <vt:lpstr>Categorical Arrow</vt:lpstr>
      <vt:lpstr>Categorical Arrow</vt:lpstr>
      <vt:lpstr>Categorical Arrow</vt:lpstr>
      <vt:lpstr>Categorical Arrow</vt:lpstr>
      <vt:lpstr>Categorical Arrow</vt:lpstr>
      <vt:lpstr>Bisimulation</vt:lpstr>
      <vt:lpstr>Slogan</vt:lpstr>
      <vt:lpstr>Slogan</vt:lpstr>
      <vt:lpstr>Slogan</vt:lpstr>
      <vt:lpstr>2nd Goal</vt:lpstr>
      <vt:lpstr>Construction of categorical arrow</vt:lpstr>
      <vt:lpstr>Two points of the theorem</vt:lpstr>
      <vt:lpstr> </vt:lpstr>
      <vt:lpstr>Profunctors</vt:lpstr>
      <vt:lpstr>Profunctors</vt:lpstr>
      <vt:lpstr>Profunctors</vt:lpstr>
      <vt:lpstr>The bicategory Prof</vt:lpstr>
      <vt:lpstr> </vt:lpstr>
      <vt:lpstr>2-cell vs. morphism</vt:lpstr>
      <vt:lpstr>Monad and Arrow w/o first</vt:lpstr>
      <vt:lpstr>Monad and Arrow w/o first</vt:lpstr>
      <vt:lpstr>Monad and Arrow w/o first</vt:lpstr>
      <vt:lpstr>Strong monad and Arrow</vt:lpstr>
      <vt:lpstr>Strong monad and Arrow</vt:lpstr>
      <vt:lpstr>Summary</vt:lpstr>
      <vt:lpstr>Main theorem</vt:lpstr>
      <vt:lpstr>Categorical arrow</vt:lpstr>
      <vt:lpstr>Proof of main theorem</vt:lpstr>
      <vt:lpstr>Key lemma</vt:lpstr>
      <vt:lpstr>Lax arrow functor</vt:lpstr>
      <vt:lpstr>Key lemma</vt:lpstr>
      <vt:lpstr>Proof in Prof</vt:lpstr>
      <vt:lpstr>Proof in Prof</vt:lpstr>
      <vt:lpstr>Conclusion</vt:lpstr>
      <vt:lpstr>Remark</vt:lpstr>
      <vt:lpstr>Remark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Categorifying  Computations into Components via Arrows as Profunctors</dc:title>
  <dc:creator>asada</dc:creator>
  <cp:lastModifiedBy>asada</cp:lastModifiedBy>
  <cp:revision>29</cp:revision>
  <dcterms:created xsi:type="dcterms:W3CDTF">2010-03-14T06:44:38Z</dcterms:created>
  <dcterms:modified xsi:type="dcterms:W3CDTF">2010-04-06T11:24:49Z</dcterms:modified>
</cp:coreProperties>
</file>